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7315200" cx="9601200"/>
  <p:notesSz cx="6858000" cy="9144000"/>
  <p:embeddedFontLst>
    <p:embeddedFont>
      <p:font typeface="Roboto Black"/>
      <p:bold r:id="rId18"/>
      <p:boldItalic r:id="rId19"/>
    </p:embeddedFont>
    <p:embeddedFont>
      <p:font typeface="Roboto"/>
      <p:regular r:id="rId20"/>
      <p:bold r:id="rId21"/>
      <p:italic r:id="rId22"/>
      <p:boldItalic r:id="rId23"/>
    </p:embeddedFont>
    <p:embeddedFont>
      <p:font typeface="Lato"/>
      <p:regular r:id="rId24"/>
      <p:bold r:id="rId25"/>
      <p:italic r:id="rId26"/>
      <p:boldItalic r:id="rId27"/>
    </p:embeddedFon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024">
          <p15:clr>
            <a:srgbClr val="A4A3A4"/>
          </p15:clr>
        </p15:guide>
        <p15:guide id="2" pos="535">
          <p15:clr>
            <a:srgbClr val="9AA0A6"/>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F80AD70-6976-46ED-A333-4AD482A78311}">
  <a:tblStyle styleId="{6F80AD70-6976-46ED-A333-4AD482A78311}"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24"/>
        <p:guide pos="535"/>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Lato-regular.fntdata"/><Relationship Id="rId23" Type="http://schemas.openxmlformats.org/officeDocument/2006/relationships/font" Target="fonts/Robot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Oswald-regular.fntdata"/><Relationship Id="rId27" Type="http://schemas.openxmlformats.org/officeDocument/2006/relationships/font" Target="fonts/Lat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bold.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obotoBlack-boldItalic.fntdata"/><Relationship Id="rId18" Type="http://schemas.openxmlformats.org/officeDocument/2006/relationships/font" Target="fonts/RobotoBlack-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be032c5fd_0_0: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be032c5f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d1355fa81_0_43: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d1355fa8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38a5d8364_1_22: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38a5d8364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1d415a9c2_0_1: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1d415a9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a1d415a9c2_0_129: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a1d415a9c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ac7b9457d6_0_7: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ac7b9457d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1d415a9c2_0_24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1d415a9c2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a1d415a9c2_0_496:notes"/>
          <p:cNvSpPr/>
          <p:nvPr>
            <p:ph idx="2" type="sldImg"/>
          </p:nvPr>
        </p:nvSpPr>
        <p:spPr>
          <a:xfrm>
            <a:off x="1179029"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a1d415a9c2_0_4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1d415a9c2_0_50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1d415a9c2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1d415a9c2_0_620: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1d415a9c2_0_6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1d415a9c2_0_654:notes"/>
          <p:cNvSpPr/>
          <p:nvPr>
            <p:ph idx="2" type="sldImg"/>
          </p:nvPr>
        </p:nvSpPr>
        <p:spPr>
          <a:xfrm>
            <a:off x="1179016" y="685800"/>
            <a:ext cx="45006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1d415a9c2_0_6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hyperlink" Target="http://tk" TargetMode="External"/><Relationship Id="rId4" Type="http://schemas.openxmlformats.org/officeDocument/2006/relationships/hyperlink" Target="https://junior.scholastic.com/issues/2019-20/111119/he-fought-for-native-rights.html#930L" TargetMode="External"/><Relationship Id="rId5" Type="http://schemas.openxmlformats.org/officeDocument/2006/relationships/hyperlink" Target="https://www.tolerance.org/frameworks/teaching-hard-history/american-slavery/classroom-videos#forgotten-slavery"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premier.shutterstock.com/image/contributor/235973531" TargetMode="External"/><Relationship Id="rId3" Type="http://schemas.openxmlformats.org/officeDocument/2006/relationships/image" Target="../media/image2.png"/><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rections">
  <p:cSld name="TITLE_2">
    <p:spTree>
      <p:nvGrpSpPr>
        <p:cNvPr id="12" name="Shape 12"/>
        <p:cNvGrpSpPr/>
        <p:nvPr/>
      </p:nvGrpSpPr>
      <p:grpSpPr>
        <a:xfrm>
          <a:off x="0" y="0"/>
          <a:ext cx="0" cy="0"/>
          <a:chOff x="0" y="0"/>
          <a:chExt cx="0" cy="0"/>
        </a:xfrm>
      </p:grpSpPr>
      <p:sp>
        <p:nvSpPr>
          <p:cNvPr id="13" name="Google Shape;13;p2"/>
          <p:cNvSpPr txBox="1"/>
          <p:nvPr>
            <p:ph idx="12" type="sldNum"/>
          </p:nvPr>
        </p:nvSpPr>
        <p:spPr>
          <a:xfrm>
            <a:off x="8896081" y="6632131"/>
            <a:ext cx="5760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4" name="Google Shape;14;p2"/>
          <p:cNvSpPr txBox="1"/>
          <p:nvPr/>
        </p:nvSpPr>
        <p:spPr>
          <a:xfrm>
            <a:off x="180325" y="1130075"/>
            <a:ext cx="8252100" cy="624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copy of a </a:t>
            </a:r>
            <a:r>
              <a:rPr i="1" lang="en"/>
              <a:t>Junior Scholastic</a:t>
            </a:r>
            <a:r>
              <a:rPr lang="en"/>
              <a:t> Google Slide</a:t>
            </a:r>
            <a:r>
              <a:rPr lang="en"/>
              <a:t>s activity</a:t>
            </a:r>
            <a:r>
              <a:rPr lang="en"/>
              <a:t>. You can use these slides as-is, or customize them to fit your needs. To edit any objects that are locked down, click </a:t>
            </a:r>
            <a:r>
              <a:rPr b="1" lang="en"/>
              <a:t>Slide → Edit master.</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HOW TO ASSIGN THIS ACTIVITY:</a:t>
            </a:r>
            <a:endParaRPr b="1"/>
          </a:p>
          <a:p>
            <a:pPr indent="-317500" lvl="0" marL="457200" rtl="0" algn="l">
              <a:spcBef>
                <a:spcPts val="0"/>
              </a:spcBef>
              <a:spcAft>
                <a:spcPts val="0"/>
              </a:spcAft>
              <a:buSzPts val="1400"/>
              <a:buChar char="●"/>
            </a:pPr>
            <a:r>
              <a:rPr lang="en"/>
              <a:t>If you’re assigning this activity through Google Classroom, make sure to select </a:t>
            </a:r>
            <a:br>
              <a:rPr lang="en"/>
            </a:br>
            <a:r>
              <a:rPr b="1" lang="en"/>
              <a:t>“Make a copy for each student”</a:t>
            </a:r>
            <a:r>
              <a:rPr lang="en"/>
              <a:t> from the dropdown menu.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
              <a:t>If you’re using Microsoft Teams, you can also click </a:t>
            </a:r>
            <a:r>
              <a:rPr b="1" lang="en"/>
              <a:t>File </a:t>
            </a:r>
            <a:r>
              <a:rPr b="1" lang="en">
                <a:solidFill>
                  <a:srgbClr val="000000"/>
                </a:solidFill>
              </a:rPr>
              <a:t>→</a:t>
            </a:r>
            <a:r>
              <a:rPr b="1" lang="en"/>
              <a:t> Download </a:t>
            </a:r>
            <a:r>
              <a:rPr b="1" lang="en">
                <a:solidFill>
                  <a:srgbClr val="000000"/>
                </a:solidFill>
              </a:rPr>
              <a:t>→ </a:t>
            </a:r>
            <a:br>
              <a:rPr b="1" lang="en">
                <a:solidFill>
                  <a:srgbClr val="000000"/>
                </a:solidFill>
              </a:rPr>
            </a:br>
            <a:r>
              <a:rPr b="1" lang="en">
                <a:solidFill>
                  <a:srgbClr val="000000"/>
                </a:solidFill>
              </a:rPr>
              <a:t>Microsoft Powerpoint</a:t>
            </a:r>
            <a:r>
              <a:rPr lang="en">
                <a:solidFill>
                  <a:srgbClr val="000000"/>
                </a:solidFill>
              </a:rPr>
              <a:t> for a version of this activity that you can upload to Teams.</a:t>
            </a:r>
            <a:endParaRPr>
              <a:solidFill>
                <a:srgbClr val="000000"/>
              </a:solidFill>
            </a:endParaRPr>
          </a:p>
          <a:p>
            <a:pPr indent="0" lvl="0" marL="0" rtl="0" algn="l">
              <a:spcBef>
                <a:spcPts val="0"/>
              </a:spcBef>
              <a:spcAft>
                <a:spcPts val="0"/>
              </a:spcAft>
              <a:buNone/>
            </a:pPr>
            <a:r>
              <a:t/>
            </a:r>
            <a:endParaRPr/>
          </a:p>
          <a:p>
            <a:pPr indent="-317500" lvl="0" marL="457200" rtl="0" algn="l">
              <a:spcBef>
                <a:spcPts val="0"/>
              </a:spcBef>
              <a:spcAft>
                <a:spcPts val="0"/>
              </a:spcAft>
              <a:buClr>
                <a:srgbClr val="000000"/>
              </a:buClr>
              <a:buSzPts val="1400"/>
              <a:buChar char="●"/>
            </a:pPr>
            <a:r>
              <a:rPr lang="en">
                <a:solidFill>
                  <a:srgbClr val="000000"/>
                </a:solidFill>
              </a:rPr>
              <a:t>You can also </a:t>
            </a:r>
            <a:r>
              <a:rPr lang="en"/>
              <a:t>have</a:t>
            </a:r>
            <a:r>
              <a:rPr lang="en">
                <a:solidFill>
                  <a:srgbClr val="000000"/>
                </a:solidFill>
              </a:rPr>
              <a:t> your students make their own copies of this activity:</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the </a:t>
            </a:r>
            <a:r>
              <a:rPr b="1" lang="en">
                <a:solidFill>
                  <a:srgbClr val="000000"/>
                </a:solidFill>
              </a:rPr>
              <a:t>Share</a:t>
            </a:r>
            <a:r>
              <a:rPr lang="en">
                <a:solidFill>
                  <a:srgbClr val="000000"/>
                </a:solidFill>
              </a:rPr>
              <a:t> button at the top-right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Click </a:t>
            </a:r>
            <a:r>
              <a:rPr b="1" lang="en">
                <a:solidFill>
                  <a:srgbClr val="000000"/>
                </a:solidFill>
              </a:rPr>
              <a:t>“Copy Link</a:t>
            </a:r>
            <a:r>
              <a:rPr lang="en">
                <a:solidFill>
                  <a:srgbClr val="000000"/>
                </a:solidFill>
              </a:rPr>
              <a:t>,</a:t>
            </a:r>
            <a:r>
              <a:rPr b="1" lang="en">
                <a:solidFill>
                  <a:srgbClr val="000000"/>
                </a:solidFill>
              </a:rPr>
              <a:t>”</a:t>
            </a:r>
            <a:r>
              <a:rPr lang="en">
                <a:solidFill>
                  <a:srgbClr val="000000"/>
                </a:solidFill>
              </a:rPr>
              <a:t> then paste the URL into an email or assignment (don’t share it yet!)</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At the end of the URL, change the word </a:t>
            </a:r>
            <a:r>
              <a:rPr b="1" lang="en">
                <a:solidFill>
                  <a:srgbClr val="000000"/>
                </a:solidFill>
              </a:rPr>
              <a:t>edit</a:t>
            </a:r>
            <a:r>
              <a:rPr lang="en">
                <a:solidFill>
                  <a:srgbClr val="000000"/>
                </a:solidFill>
              </a:rPr>
              <a:t> to </a:t>
            </a:r>
            <a:r>
              <a:rPr b="1" lang="en">
                <a:solidFill>
                  <a:srgbClr val="000000"/>
                </a:solidFill>
              </a:rPr>
              <a:t>copy</a:t>
            </a:r>
            <a:r>
              <a:rPr lang="en">
                <a:solidFill>
                  <a:srgbClr val="000000"/>
                </a:solidFill>
              </a:rPr>
              <a:t>, like so:</a:t>
            </a:r>
            <a:endParaRPr>
              <a:solidFill>
                <a:srgbClr val="000000"/>
              </a:solidFill>
            </a:endParaRPr>
          </a:p>
          <a:p>
            <a:pPr indent="0" lvl="0" marL="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https://docs.google.com/presentation/d/[. . . ]/</a:t>
            </a:r>
            <a:r>
              <a:rPr b="1" lang="en" u="sng">
                <a:solidFill>
                  <a:srgbClr val="000000"/>
                </a:solidFill>
                <a:highlight>
                  <a:srgbClr val="FFF200"/>
                </a:highlight>
              </a:rPr>
              <a:t>edit</a:t>
            </a:r>
            <a:r>
              <a:rPr lang="en" u="sng">
                <a:solidFill>
                  <a:srgbClr val="000000"/>
                </a:solidFill>
              </a:rPr>
              <a:t>?usp=sharing</a:t>
            </a:r>
            <a:endParaRPr u="sng">
              <a:solidFill>
                <a:srgbClr val="000000"/>
              </a:solidFill>
            </a:endParaRPr>
          </a:p>
          <a:p>
            <a:pPr indent="0" lvl="0" marL="457200" rtl="0" algn="l">
              <a:spcBef>
                <a:spcPts val="0"/>
              </a:spcBef>
              <a:spcAft>
                <a:spcPts val="0"/>
              </a:spcAft>
              <a:buNone/>
            </a:pPr>
            <a:r>
              <a:t/>
            </a:r>
            <a:endParaRPr>
              <a:solidFill>
                <a:srgbClr val="000000"/>
              </a:solidFill>
            </a:endParaRPr>
          </a:p>
          <a:p>
            <a:pPr indent="0" lvl="0" marL="457200" rtl="0" algn="l">
              <a:spcBef>
                <a:spcPts val="0"/>
              </a:spcBef>
              <a:spcAft>
                <a:spcPts val="0"/>
              </a:spcAft>
              <a:buNone/>
            </a:pPr>
            <a:r>
              <a:t/>
            </a:r>
            <a:endParaRPr>
              <a:solidFill>
                <a:srgbClr val="000000"/>
              </a:solidFill>
            </a:endParaRPr>
          </a:p>
          <a:p>
            <a:pPr indent="457200" lvl="0" marL="457200" rtl="0" algn="l">
              <a:spcBef>
                <a:spcPts val="0"/>
              </a:spcBef>
              <a:spcAft>
                <a:spcPts val="0"/>
              </a:spcAft>
              <a:buNone/>
            </a:pPr>
            <a:r>
              <a:rPr lang="en" u="sng">
                <a:solidFill>
                  <a:srgbClr val="000000"/>
                </a:solidFill>
              </a:rPr>
              <a:t>https://docs.google.com/pr</a:t>
            </a:r>
            <a:r>
              <a:rPr lang="en" u="sng"/>
              <a:t>esentation/d/[. . . ]/</a:t>
            </a:r>
            <a:r>
              <a:rPr b="1" lang="en" u="sng">
                <a:highlight>
                  <a:srgbClr val="FFF200"/>
                </a:highlight>
              </a:rPr>
              <a:t>copy</a:t>
            </a:r>
            <a:r>
              <a:rPr lang="en" u="sng"/>
              <a:t>?usp=sharing</a:t>
            </a:r>
            <a:endParaRPr u="sng">
              <a:solidFill>
                <a:srgbClr val="000000"/>
              </a:solidFill>
            </a:endParaRPr>
          </a:p>
          <a:p>
            <a:pPr indent="0" lvl="0" marL="0" rtl="0" algn="l">
              <a:spcBef>
                <a:spcPts val="0"/>
              </a:spcBef>
              <a:spcAft>
                <a:spcPts val="0"/>
              </a:spcAft>
              <a:buNone/>
            </a:pPr>
            <a:r>
              <a:t/>
            </a:r>
            <a:endParaRPr/>
          </a:p>
          <a:p>
            <a:pPr indent="0" lvl="0" marL="0" rtl="0" algn="l">
              <a:spcBef>
                <a:spcPts val="0"/>
              </a:spcBef>
              <a:spcAft>
                <a:spcPts val="0"/>
              </a:spcAft>
              <a:buNone/>
            </a:pPr>
            <a:r>
              <a:rPr b="1" lang="en" sz="2800">
                <a:solidFill>
                  <a:srgbClr val="FF0000"/>
                </a:solidFill>
              </a:rPr>
              <a:t>Don’t forget: Delete this slide before sharing the activity with students.</a:t>
            </a:r>
            <a:endParaRPr b="1" sz="2800">
              <a:solidFill>
                <a:srgbClr val="FF0000"/>
              </a:solidFill>
            </a:endParaRPr>
          </a:p>
          <a:p>
            <a:pPr indent="0" lvl="0" marL="0" rtl="0" algn="l">
              <a:spcBef>
                <a:spcPts val="0"/>
              </a:spcBef>
              <a:spcAft>
                <a:spcPts val="0"/>
              </a:spcAft>
              <a:buNone/>
            </a:pPr>
            <a:r>
              <a:t/>
            </a:r>
            <a:endParaRPr b="1" sz="1600">
              <a:solidFill>
                <a:srgbClr val="CC0000"/>
              </a:solidFill>
            </a:endParaRPr>
          </a:p>
          <a:p>
            <a:pPr indent="0" lvl="0" marL="0" rtl="0" algn="l">
              <a:spcBef>
                <a:spcPts val="0"/>
              </a:spcBef>
              <a:spcAft>
                <a:spcPts val="0"/>
              </a:spcAft>
              <a:buNone/>
            </a:pPr>
            <a:r>
              <a:rPr lang="en"/>
              <a:t>Thank you for teaching with </a:t>
            </a:r>
            <a:r>
              <a:rPr i="1" lang="en"/>
              <a:t>Junior Scholastic</a:t>
            </a:r>
            <a:r>
              <a:rPr lang="en"/>
              <a:t>!</a:t>
            </a:r>
            <a:endParaRPr/>
          </a:p>
        </p:txBody>
      </p:sp>
      <p:sp>
        <p:nvSpPr>
          <p:cNvPr id="15" name="Google Shape;15;p2"/>
          <p:cNvSpPr/>
          <p:nvPr/>
        </p:nvSpPr>
        <p:spPr>
          <a:xfrm>
            <a:off x="4764975" y="4913773"/>
            <a:ext cx="279300" cy="303300"/>
          </a:xfrm>
          <a:prstGeom prst="downArrow">
            <a:avLst>
              <a:gd fmla="val 50000" name="adj1"/>
              <a:gd fmla="val 50000" name="adj2"/>
            </a:avLst>
          </a:pr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 name="Google Shape;16;p2"/>
          <p:cNvPicPr preferRelativeResize="0"/>
          <p:nvPr/>
        </p:nvPicPr>
        <p:blipFill>
          <a:blip r:embed="rId2">
            <a:alphaModFix/>
          </a:blip>
          <a:stretch>
            <a:fillRect/>
          </a:stretch>
        </p:blipFill>
        <p:spPr>
          <a:xfrm>
            <a:off x="7376375" y="2265050"/>
            <a:ext cx="1883750" cy="1118900"/>
          </a:xfrm>
          <a:prstGeom prst="rect">
            <a:avLst/>
          </a:prstGeom>
          <a:no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pic>
      <p:sp>
        <p:nvSpPr>
          <p:cNvPr id="17" name="Google Shape;17;p2"/>
          <p:cNvSpPr txBox="1"/>
          <p:nvPr/>
        </p:nvSpPr>
        <p:spPr>
          <a:xfrm>
            <a:off x="214400" y="809475"/>
            <a:ext cx="6050100" cy="595200"/>
          </a:xfrm>
          <a:prstGeom prst="rect">
            <a:avLst/>
          </a:prstGeom>
          <a:noFill/>
          <a:ln>
            <a:noFill/>
          </a:ln>
        </p:spPr>
        <p:txBody>
          <a:bodyPr anchorCtr="0" anchor="ctr" bIns="91425" lIns="0" spcFirstLastPara="1" rIns="91425" wrap="square" tIns="91425">
            <a:noAutofit/>
          </a:bodyPr>
          <a:lstStyle/>
          <a:p>
            <a:pPr indent="0" lvl="0" marL="0" rtl="0" algn="l">
              <a:spcBef>
                <a:spcPts val="0"/>
              </a:spcBef>
              <a:spcAft>
                <a:spcPts val="0"/>
              </a:spcAft>
              <a:buNone/>
            </a:pPr>
            <a:r>
              <a:rPr b="1" lang="en" sz="3100">
                <a:solidFill>
                  <a:srgbClr val="FF0000"/>
                </a:solidFill>
                <a:latin typeface="Roboto"/>
                <a:ea typeface="Roboto"/>
                <a:cs typeface="Roboto"/>
                <a:sym typeface="Roboto"/>
              </a:rPr>
              <a:t>Teachers, please read this first!</a:t>
            </a:r>
            <a:endParaRPr b="1" sz="3100">
              <a:solidFill>
                <a:srgbClr val="FF0000"/>
              </a:solidFill>
              <a:latin typeface="Roboto"/>
              <a:ea typeface="Roboto"/>
              <a:cs typeface="Roboto"/>
              <a:sym typeface="Robot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3">
  <p:cSld name="CUSTOM_2_2_1_1">
    <p:bg>
      <p:bgPr>
        <a:noFill/>
      </p:bgPr>
    </p:bg>
    <p:spTree>
      <p:nvGrpSpPr>
        <p:cNvPr id="87" name="Shape 87"/>
        <p:cNvGrpSpPr/>
        <p:nvPr/>
      </p:nvGrpSpPr>
      <p:grpSpPr>
        <a:xfrm>
          <a:off x="0" y="0"/>
          <a:ext cx="0" cy="0"/>
          <a:chOff x="0" y="0"/>
          <a:chExt cx="0" cy="0"/>
        </a:xfrm>
      </p:grpSpPr>
      <p:pic>
        <p:nvPicPr>
          <p:cNvPr id="88" name="Google Shape;88;p11"/>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9" name="Google Shape;89;p11"/>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90" name="Google Shape;90;p11"/>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Summarize the section “Back in the Classroom.”</a:t>
            </a:r>
            <a:endParaRPr sz="1800">
              <a:latin typeface="Roboto"/>
              <a:ea typeface="Roboto"/>
              <a:cs typeface="Roboto"/>
              <a:sym typeface="Roboto"/>
            </a:endParaRPr>
          </a:p>
        </p:txBody>
      </p:sp>
      <p:sp>
        <p:nvSpPr>
          <p:cNvPr id="91" name="Google Shape;91;p11"/>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p:txBody>
      </p:sp>
      <p:sp>
        <p:nvSpPr>
          <p:cNvPr id="92" name="Google Shape;92;p11"/>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p:txBody>
      </p:sp>
      <p:sp>
        <p:nvSpPr>
          <p:cNvPr id="93" name="Google Shape;93;p11"/>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have women and girls in Afghanistan made progress </a:t>
            </a:r>
            <a:br>
              <a:rPr lang="en" sz="1800">
                <a:solidFill>
                  <a:schemeClr val="dk1"/>
                </a:solidFill>
                <a:latin typeface="Roboto"/>
                <a:ea typeface="Roboto"/>
                <a:cs typeface="Roboto"/>
                <a:sym typeface="Roboto"/>
              </a:rPr>
            </a:br>
            <a:r>
              <a:rPr lang="en" sz="1800">
                <a:solidFill>
                  <a:schemeClr val="dk1"/>
                </a:solidFill>
                <a:latin typeface="Roboto"/>
                <a:ea typeface="Roboto"/>
                <a:cs typeface="Roboto"/>
                <a:sym typeface="Roboto"/>
              </a:rPr>
              <a:t>toward equality? What challenges do they still face?</a:t>
            </a:r>
            <a:endParaRPr sz="1800">
              <a:latin typeface="Roboto"/>
              <a:ea typeface="Roboto"/>
              <a:cs typeface="Roboto"/>
              <a:sym typeface="Roboto"/>
            </a:endParaRPr>
          </a:p>
        </p:txBody>
      </p:sp>
      <p:sp>
        <p:nvSpPr>
          <p:cNvPr id="94" name="Google Shape;94;p11"/>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95" name="Google Shape;95;p11"/>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1">
  <p:cSld name="CUSTOM_2_2_1_1_1_1">
    <p:bg>
      <p:bgPr>
        <a:solidFill>
          <a:srgbClr val="FFFFFF"/>
        </a:solidFill>
      </p:bgPr>
    </p:bg>
    <p:spTree>
      <p:nvGrpSpPr>
        <p:cNvPr id="96" name="Shape 96"/>
        <p:cNvGrpSpPr/>
        <p:nvPr/>
      </p:nvGrpSpPr>
      <p:grpSpPr>
        <a:xfrm>
          <a:off x="0" y="0"/>
          <a:ext cx="0" cy="0"/>
          <a:chOff x="0" y="0"/>
          <a:chExt cx="0" cy="0"/>
        </a:xfrm>
      </p:grpSpPr>
      <p:pic>
        <p:nvPicPr>
          <p:cNvPr id="97" name="Google Shape;97;p12"/>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98" name="Google Shape;98;p12">
            <a:hlinkClick r:id="rId3"/>
          </p:cNvPr>
          <p:cNvSpPr/>
          <p:nvPr/>
        </p:nvSpPr>
        <p:spPr>
          <a:xfrm>
            <a:off x="5107450" y="2381825"/>
            <a:ext cx="1416900" cy="6702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99" name="Google Shape;99;p12">
            <a:hlinkClick r:id="rId4"/>
          </p:cNvPr>
          <p:cNvSpPr/>
          <p:nvPr/>
        </p:nvSpPr>
        <p:spPr>
          <a:xfrm>
            <a:off x="996775" y="4083900"/>
            <a:ext cx="26319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sp>
        <p:nvSpPr>
          <p:cNvPr id="100" name="Google Shape;100;p12">
            <a:hlinkClick r:id="rId5"/>
          </p:cNvPr>
          <p:cNvSpPr/>
          <p:nvPr/>
        </p:nvSpPr>
        <p:spPr>
          <a:xfrm>
            <a:off x="5107450" y="4753200"/>
            <a:ext cx="3381600" cy="745500"/>
          </a:xfrm>
          <a:prstGeom prst="rect">
            <a:avLst/>
          </a:prstGeom>
          <a:noFill/>
          <a:ln>
            <a:noFill/>
          </a:ln>
        </p:spPr>
        <p:txBody>
          <a:bodyPr anchorCtr="0" anchor="ctr" bIns="107350" lIns="107350" spcFirstLastPara="1" rIns="107350" wrap="square" tIns="107350">
            <a:noAutofit/>
          </a:bodyPr>
          <a:lstStyle/>
          <a:p>
            <a:pPr indent="0" lvl="0" marL="0" rtl="0" algn="l">
              <a:spcBef>
                <a:spcPts val="0"/>
              </a:spcBef>
              <a:spcAft>
                <a:spcPts val="0"/>
              </a:spcAft>
              <a:buNone/>
            </a:pPr>
            <a:r>
              <a:t/>
            </a:r>
            <a:endParaRPr/>
          </a:p>
        </p:txBody>
      </p:sp>
      <p:graphicFrame>
        <p:nvGraphicFramePr>
          <p:cNvPr id="101" name="Google Shape;101;p12"/>
          <p:cNvGraphicFramePr/>
          <p:nvPr/>
        </p:nvGraphicFramePr>
        <p:xfrm>
          <a:off x="655800" y="1867890"/>
          <a:ext cx="3000000" cy="3000000"/>
        </p:xfrm>
        <a:graphic>
          <a:graphicData uri="http://schemas.openxmlformats.org/drawingml/2006/table">
            <a:tbl>
              <a:tblPr>
                <a:noFill/>
                <a:tableStyleId>{6F80AD70-6976-46ED-A333-4AD482A78311}</a:tableStyleId>
              </a:tblPr>
              <a:tblGrid>
                <a:gridCol w="4123025"/>
                <a:gridCol w="4123025"/>
              </a:tblGrid>
              <a:tr h="2174875">
                <a:tc>
                  <a:txBody>
                    <a:bodyPr/>
                    <a:lstStyle/>
                    <a:p>
                      <a:pPr indent="0" lvl="0" marL="76200" marR="114300" rtl="0" algn="l">
                        <a:lnSpc>
                          <a:spcPct val="115000"/>
                        </a:lnSpc>
                        <a:spcBef>
                          <a:spcPts val="0"/>
                        </a:spcBef>
                        <a:spcAft>
                          <a:spcPts val="0"/>
                        </a:spcAft>
                        <a:buNone/>
                      </a:pPr>
                      <a:r>
                        <a:rPr lang="en" sz="1700">
                          <a:latin typeface="Lato"/>
                          <a:ea typeface="Lato"/>
                          <a:cs typeface="Lato"/>
                          <a:sym typeface="Lato"/>
                        </a:rPr>
                        <a:t>Choose one of the programs on Skateistan’s webpage. Read the text </a:t>
                      </a:r>
                      <a:br>
                        <a:rPr lang="en" sz="1700">
                          <a:latin typeface="Lato"/>
                          <a:ea typeface="Lato"/>
                          <a:cs typeface="Lato"/>
                          <a:sym typeface="Lato"/>
                        </a:rPr>
                      </a:br>
                      <a:r>
                        <a:rPr lang="en" sz="1700">
                          <a:latin typeface="Lato"/>
                          <a:ea typeface="Lato"/>
                          <a:cs typeface="Lato"/>
                          <a:sym typeface="Lato"/>
                        </a:rPr>
                        <a:t>and look at the video or photos. </a:t>
                      </a:r>
                      <a:br>
                        <a:rPr lang="en" sz="1700">
                          <a:latin typeface="Lato"/>
                          <a:ea typeface="Lato"/>
                          <a:cs typeface="Lato"/>
                          <a:sym typeface="Lato"/>
                        </a:rPr>
                      </a:br>
                      <a:r>
                        <a:rPr lang="en" sz="1700">
                          <a:latin typeface="Lato"/>
                          <a:ea typeface="Lato"/>
                          <a:cs typeface="Lato"/>
                          <a:sym typeface="Lato"/>
                        </a:rPr>
                        <a:t>Then write a paragraph summarizing what you learned.</a:t>
                      </a:r>
                      <a:endParaRPr sz="1700">
                        <a:latin typeface="Lato"/>
                        <a:ea typeface="Lato"/>
                        <a:cs typeface="Lato"/>
                        <a:sym typeface="Lato"/>
                      </a:endParaRPr>
                    </a:p>
                  </a:txBody>
                  <a:tcPr marT="457200" marB="90300" marR="66675" marL="9142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Answer 10 question about a more detailed version of the map of Afghanistan and Skateistan’s </a:t>
                      </a:r>
                      <a:br>
                        <a:rPr lang="en" sz="1700">
                          <a:solidFill>
                            <a:schemeClr val="dk1"/>
                          </a:solidFill>
                          <a:latin typeface="Lato"/>
                          <a:ea typeface="Lato"/>
                          <a:cs typeface="Lato"/>
                          <a:sym typeface="Lato"/>
                        </a:rPr>
                      </a:br>
                      <a:r>
                        <a:rPr lang="en" sz="1700">
                          <a:solidFill>
                            <a:schemeClr val="dk1"/>
                          </a:solidFill>
                          <a:latin typeface="Lato"/>
                          <a:ea typeface="Lato"/>
                          <a:cs typeface="Lato"/>
                          <a:sym typeface="Lato"/>
                        </a:rPr>
                        <a:t>locations there.</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r h="2706275">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If you could interview one of the people in this article, which one would you choose? Why? What would you ask that person? Write a paragraph to explain your choice and a list of at least five questions.</a:t>
                      </a:r>
                      <a:endParaRPr sz="1700">
                        <a:solidFill>
                          <a:schemeClr val="dk1"/>
                        </a:solidFill>
                        <a:latin typeface="Lato"/>
                        <a:ea typeface="Lato"/>
                        <a:cs typeface="Lato"/>
                        <a:sym typeface="Lato"/>
                      </a:endParaRPr>
                    </a:p>
                  </a:txBody>
                  <a:tcPr marT="457200" marB="90300" marR="264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c>
                  <a:txBody>
                    <a:bodyPr/>
                    <a:lstStyle/>
                    <a:p>
                      <a:pPr indent="0" lvl="0" marL="76200" marR="114300" rtl="0" algn="l">
                        <a:lnSpc>
                          <a:spcPct val="115000"/>
                        </a:lnSpc>
                        <a:spcBef>
                          <a:spcPts val="0"/>
                        </a:spcBef>
                        <a:spcAft>
                          <a:spcPts val="0"/>
                        </a:spcAft>
                        <a:buNone/>
                      </a:pPr>
                      <a:r>
                        <a:rPr lang="en" sz="1700">
                          <a:solidFill>
                            <a:schemeClr val="dk1"/>
                          </a:solidFill>
                          <a:latin typeface="Lato"/>
                          <a:ea typeface="Lato"/>
                          <a:cs typeface="Lato"/>
                          <a:sym typeface="Lato"/>
                        </a:rPr>
                        <a:t>Watch the trailer for </a:t>
                      </a:r>
                      <a:r>
                        <a:rPr i="1" lang="en" sz="1700">
                          <a:solidFill>
                            <a:schemeClr val="dk1"/>
                          </a:solidFill>
                          <a:latin typeface="Lato"/>
                          <a:ea typeface="Lato"/>
                          <a:cs typeface="Lato"/>
                          <a:sym typeface="Lato"/>
                        </a:rPr>
                        <a:t>Learning to Skateboard in a Warzone (If You’re a Girl)</a:t>
                      </a:r>
                      <a:r>
                        <a:rPr lang="en" sz="1700">
                          <a:solidFill>
                            <a:schemeClr val="dk1"/>
                          </a:solidFill>
                          <a:latin typeface="Lato"/>
                          <a:ea typeface="Lato"/>
                          <a:cs typeface="Lato"/>
                          <a:sym typeface="Lato"/>
                        </a:rPr>
                        <a:t>. Choose a quote from the trailer to reflect on. Explain why you chose it and what it reveals about Skateistan.</a:t>
                      </a:r>
                      <a:endParaRPr sz="1700">
                        <a:solidFill>
                          <a:schemeClr val="dk1"/>
                        </a:solidFill>
                        <a:latin typeface="Lato"/>
                        <a:ea typeface="Lato"/>
                        <a:cs typeface="Lato"/>
                        <a:sym typeface="Lato"/>
                      </a:endParaRPr>
                    </a:p>
                  </a:txBody>
                  <a:tcPr marT="457200" marB="90300" marR="66675" marL="66675">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solidFill>
                      <a:srgbClr val="FFFFFF"/>
                    </a:solidFill>
                  </a:tcPr>
                </a:tc>
              </a:tr>
            </a:tbl>
          </a:graphicData>
        </a:graphic>
      </p:graphicFrame>
      <p:sp>
        <p:nvSpPr>
          <p:cNvPr id="102" name="Google Shape;102;p12"/>
          <p:cNvSpPr txBox="1"/>
          <p:nvPr/>
        </p:nvSpPr>
        <p:spPr>
          <a:xfrm>
            <a:off x="5032775" y="1027350"/>
            <a:ext cx="42258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follow the link. Write your response on the next slide.</a:t>
            </a:r>
            <a:endParaRPr sz="1800">
              <a:solidFill>
                <a:srgbClr val="134F5C"/>
              </a:solidFill>
              <a:latin typeface="Roboto"/>
              <a:ea typeface="Roboto"/>
              <a:cs typeface="Roboto"/>
              <a:sym typeface="Roboto"/>
            </a:endParaRPr>
          </a:p>
        </p:txBody>
      </p:sp>
      <p:sp>
        <p:nvSpPr>
          <p:cNvPr id="103" name="Google Shape;103;p12"/>
          <p:cNvSpPr/>
          <p:nvPr/>
        </p:nvSpPr>
        <p:spPr>
          <a:xfrm>
            <a:off x="829800" y="1941475"/>
            <a:ext cx="34626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rPr lang="en" sz="1800">
                <a:solidFill>
                  <a:srgbClr val="FFFFFF"/>
                </a:solidFill>
                <a:latin typeface="Roboto Black"/>
                <a:ea typeface="Roboto Black"/>
                <a:cs typeface="Roboto Black"/>
                <a:sym typeface="Roboto Black"/>
              </a:rPr>
              <a:t>1.</a:t>
            </a:r>
            <a:r>
              <a:rPr b="1" lang="en" sz="1800">
                <a:solidFill>
                  <a:srgbClr val="FFFFFF"/>
                </a:solidFill>
                <a:latin typeface="Roboto"/>
                <a:ea typeface="Roboto"/>
                <a:cs typeface="Roboto"/>
                <a:sym typeface="Roboto"/>
              </a:rPr>
              <a:t> Learn more about Skateistan.</a:t>
            </a:r>
            <a:endParaRPr b="1" sz="1800">
              <a:solidFill>
                <a:srgbClr val="FFFFFF"/>
              </a:solidFill>
              <a:latin typeface="Roboto"/>
              <a:ea typeface="Roboto"/>
              <a:cs typeface="Roboto"/>
              <a:sym typeface="Roboto"/>
            </a:endParaRPr>
          </a:p>
        </p:txBody>
      </p:sp>
      <p:sp>
        <p:nvSpPr>
          <p:cNvPr id="104" name="Google Shape;104;p12"/>
          <p:cNvSpPr/>
          <p:nvPr/>
        </p:nvSpPr>
        <p:spPr>
          <a:xfrm>
            <a:off x="4947375" y="1941475"/>
            <a:ext cx="20118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2.</a:t>
            </a:r>
            <a:r>
              <a:rPr b="1" lang="en" sz="1800">
                <a:solidFill>
                  <a:srgbClr val="FFFFFF"/>
                </a:solidFill>
                <a:latin typeface="Roboto"/>
                <a:ea typeface="Roboto"/>
                <a:cs typeface="Roboto"/>
                <a:sym typeface="Roboto"/>
              </a:rPr>
              <a:t> Analyze a map.</a:t>
            </a:r>
            <a:endParaRPr b="1" sz="1800">
              <a:solidFill>
                <a:srgbClr val="FFFFFF"/>
              </a:solidFill>
              <a:latin typeface="Roboto"/>
              <a:ea typeface="Roboto"/>
              <a:cs typeface="Roboto"/>
              <a:sym typeface="Roboto"/>
            </a:endParaRPr>
          </a:p>
        </p:txBody>
      </p:sp>
      <p:sp>
        <p:nvSpPr>
          <p:cNvPr id="105" name="Google Shape;105;p12"/>
          <p:cNvSpPr/>
          <p:nvPr/>
        </p:nvSpPr>
        <p:spPr>
          <a:xfrm>
            <a:off x="753600" y="4114569"/>
            <a:ext cx="37314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rPr lang="en" sz="1800">
                <a:solidFill>
                  <a:srgbClr val="FFFFFF"/>
                </a:solidFill>
                <a:latin typeface="Roboto Black"/>
                <a:ea typeface="Roboto Black"/>
                <a:cs typeface="Roboto Black"/>
                <a:sym typeface="Roboto Black"/>
              </a:rPr>
              <a:t>3. </a:t>
            </a:r>
            <a:r>
              <a:rPr b="1" lang="en" sz="1800">
                <a:solidFill>
                  <a:srgbClr val="FFFFFF"/>
                </a:solidFill>
                <a:latin typeface="Roboto"/>
                <a:ea typeface="Roboto"/>
                <a:cs typeface="Roboto"/>
                <a:sym typeface="Roboto"/>
              </a:rPr>
              <a:t>Develop social-emotional skills.</a:t>
            </a:r>
            <a:endParaRPr b="1" sz="1800">
              <a:solidFill>
                <a:srgbClr val="FFFFFF"/>
              </a:solidFill>
              <a:latin typeface="Roboto"/>
              <a:ea typeface="Roboto"/>
              <a:cs typeface="Roboto"/>
              <a:sym typeface="Roboto"/>
            </a:endParaRPr>
          </a:p>
        </p:txBody>
      </p:sp>
      <p:sp>
        <p:nvSpPr>
          <p:cNvPr id="106" name="Google Shape;106;p12"/>
          <p:cNvSpPr/>
          <p:nvPr/>
        </p:nvSpPr>
        <p:spPr>
          <a:xfrm>
            <a:off x="4947375" y="4114575"/>
            <a:ext cx="2631900" cy="293700"/>
          </a:xfrm>
          <a:prstGeom prst="roundRect">
            <a:avLst>
              <a:gd fmla="val 16667" name="adj"/>
            </a:avLst>
          </a:prstGeom>
          <a:solidFill>
            <a:srgbClr val="FF0000"/>
          </a:solidFill>
          <a:ln>
            <a:noFill/>
          </a:ln>
        </p:spPr>
        <p:txBody>
          <a:bodyPr anchorCtr="0" anchor="ctr" bIns="91425" lIns="91425" spcFirstLastPara="1" rIns="91425" wrap="square" tIns="91425">
            <a:noAutofit/>
          </a:bodyPr>
          <a:lstStyle/>
          <a:p>
            <a:pPr indent="0" lvl="0" marL="0" marR="0" rtl="0" algn="l">
              <a:spcBef>
                <a:spcPts val="100"/>
              </a:spcBef>
              <a:spcAft>
                <a:spcPts val="100"/>
              </a:spcAft>
              <a:buNone/>
            </a:pPr>
            <a:r>
              <a:rPr lang="en" sz="1800">
                <a:solidFill>
                  <a:srgbClr val="FFFFFF"/>
                </a:solidFill>
                <a:latin typeface="Roboto Black"/>
                <a:ea typeface="Roboto Black"/>
                <a:cs typeface="Roboto Black"/>
                <a:sym typeface="Roboto Black"/>
              </a:rPr>
              <a:t>4.</a:t>
            </a:r>
            <a:r>
              <a:rPr b="1" lang="en" sz="1800">
                <a:solidFill>
                  <a:srgbClr val="FFFFFF"/>
                </a:solidFill>
                <a:latin typeface="Roboto"/>
                <a:ea typeface="Roboto"/>
                <a:cs typeface="Roboto"/>
                <a:sym typeface="Roboto"/>
              </a:rPr>
              <a:t> Watch a movie trailer.</a:t>
            </a:r>
            <a:endParaRPr b="1" sz="1800">
              <a:solidFill>
                <a:srgbClr val="FFFFFF"/>
              </a:solidFill>
              <a:latin typeface="Roboto"/>
              <a:ea typeface="Roboto"/>
              <a:cs typeface="Roboto"/>
              <a:sym typeface="Roboto"/>
            </a:endParaRPr>
          </a:p>
        </p:txBody>
      </p:sp>
      <p:sp>
        <p:nvSpPr>
          <p:cNvPr id="107" name="Google Shape;107;p12"/>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oose a Task 2">
  <p:cSld name="CUSTOM_2_2_1_1_1_2">
    <p:bg>
      <p:bgPr>
        <a:solidFill>
          <a:srgbClr val="FFFFFF"/>
        </a:solidFill>
      </p:bgPr>
    </p:bg>
    <p:spTree>
      <p:nvGrpSpPr>
        <p:cNvPr id="108" name="Shape 108"/>
        <p:cNvGrpSpPr/>
        <p:nvPr/>
      </p:nvGrpSpPr>
      <p:grpSpPr>
        <a:xfrm>
          <a:off x="0" y="0"/>
          <a:ext cx="0" cy="0"/>
          <a:chOff x="0" y="0"/>
          <a:chExt cx="0" cy="0"/>
        </a:xfrm>
      </p:grpSpPr>
      <p:sp>
        <p:nvSpPr>
          <p:cNvPr id="109" name="Google Shape;109;p13"/>
          <p:cNvSpPr txBox="1"/>
          <p:nvPr>
            <p:ph idx="1" type="body"/>
          </p:nvPr>
        </p:nvSpPr>
        <p:spPr>
          <a:xfrm>
            <a:off x="768975" y="1865225"/>
            <a:ext cx="8063400" cy="45972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110" name="Google Shape;110;p13"/>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111" name="Google Shape;111;p13"/>
          <p:cNvSpPr txBox="1"/>
          <p:nvPr/>
        </p:nvSpPr>
        <p:spPr>
          <a:xfrm>
            <a:off x="5263875" y="998525"/>
            <a:ext cx="3079500" cy="6123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b="1" lang="en" sz="1800">
                <a:latin typeface="Lato"/>
                <a:ea typeface="Lato"/>
                <a:cs typeface="Lato"/>
                <a:sym typeface="Lato"/>
              </a:rPr>
              <a:t>I chose task number ________.</a:t>
            </a:r>
            <a:endParaRPr sz="1800">
              <a:solidFill>
                <a:srgbClr val="134F5C"/>
              </a:solidFill>
              <a:latin typeface="Lato"/>
              <a:ea typeface="Lato"/>
              <a:cs typeface="Lato"/>
              <a:sym typeface="Lato"/>
            </a:endParaRPr>
          </a:p>
        </p:txBody>
      </p:sp>
      <p:sp>
        <p:nvSpPr>
          <p:cNvPr id="112" name="Google Shape;112;p13"/>
          <p:cNvSpPr txBox="1"/>
          <p:nvPr/>
        </p:nvSpPr>
        <p:spPr>
          <a:xfrm>
            <a:off x="626275" y="870375"/>
            <a:ext cx="42897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Choose a Task</a:t>
            </a:r>
            <a:endParaRPr sz="4700">
              <a:solidFill>
                <a:srgbClr val="134F5C"/>
              </a:solidFill>
              <a:latin typeface="Oswald"/>
              <a:ea typeface="Oswald"/>
              <a:cs typeface="Oswald"/>
              <a:sym typeface="Oswa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_1">
    <p:spTree>
      <p:nvGrpSpPr>
        <p:cNvPr id="18" name="Shape 18"/>
        <p:cNvGrpSpPr/>
        <p:nvPr/>
      </p:nvGrpSpPr>
      <p:grpSpPr>
        <a:xfrm>
          <a:off x="0" y="0"/>
          <a:ext cx="0" cy="0"/>
          <a:chOff x="0" y="0"/>
          <a:chExt cx="0" cy="0"/>
        </a:xfrm>
      </p:grpSpPr>
      <p:sp>
        <p:nvSpPr>
          <p:cNvPr id="19" name="Google Shape;19;p3"/>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blank">
  <p:cSld name="BLANK">
    <p:bg>
      <p:bgPr>
        <a:noFill/>
      </p:bgPr>
    </p:bg>
    <p:spTree>
      <p:nvGrpSpPr>
        <p:cNvPr id="20" name="Shape 20"/>
        <p:cNvGrpSpPr/>
        <p:nvPr/>
      </p:nvGrpSpPr>
      <p:grpSpPr>
        <a:xfrm>
          <a:off x="0" y="0"/>
          <a:ext cx="0" cy="0"/>
          <a:chOff x="0" y="0"/>
          <a:chExt cx="0" cy="0"/>
        </a:xfrm>
      </p:grpSpPr>
      <p:sp>
        <p:nvSpPr>
          <p:cNvPr id="21" name="Google Shape;21;p4"/>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txBox="1"/>
          <p:nvPr/>
        </p:nvSpPr>
        <p:spPr>
          <a:xfrm>
            <a:off x="7674000" y="7118550"/>
            <a:ext cx="1927200" cy="5112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500">
                <a:uFill>
                  <a:noFill/>
                </a:uFill>
                <a:hlinkClick r:id="rId2"/>
              </a:rPr>
              <a:t>Dibaliklayar Studio</a:t>
            </a:r>
            <a:r>
              <a:rPr lang="en" sz="500"/>
              <a:t>  Shutterstock.com</a:t>
            </a:r>
            <a:endParaRPr sz="500"/>
          </a:p>
        </p:txBody>
      </p:sp>
      <p:pic>
        <p:nvPicPr>
          <p:cNvPr id="23" name="Google Shape;23;p4"/>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24" name="Google Shape;24;p4"/>
          <p:cNvSpPr txBox="1"/>
          <p:nvPr/>
        </p:nvSpPr>
        <p:spPr>
          <a:xfrm>
            <a:off x="255450" y="754238"/>
            <a:ext cx="7273200" cy="7554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300">
                <a:solidFill>
                  <a:srgbClr val="FF0000"/>
                </a:solidFill>
                <a:latin typeface="Roboto"/>
                <a:ea typeface="Roboto"/>
                <a:cs typeface="Roboto"/>
                <a:sym typeface="Roboto"/>
              </a:rPr>
              <a:t>Table of Contents</a:t>
            </a:r>
            <a:endParaRPr b="1" sz="4300">
              <a:solidFill>
                <a:srgbClr val="FF0000"/>
              </a:solidFill>
              <a:latin typeface="Roboto"/>
              <a:ea typeface="Roboto"/>
              <a:cs typeface="Roboto"/>
              <a:sym typeface="Roboto"/>
            </a:endParaRPr>
          </a:p>
        </p:txBody>
      </p:sp>
      <p:pic>
        <p:nvPicPr>
          <p:cNvPr id="25" name="Google Shape;25;p4"/>
          <p:cNvPicPr preferRelativeResize="0"/>
          <p:nvPr/>
        </p:nvPicPr>
        <p:blipFill rotWithShape="1">
          <a:blip r:embed="rId4">
            <a:alphaModFix/>
          </a:blip>
          <a:srcRect b="59" l="0" r="0" t="69"/>
          <a:stretch/>
        </p:blipFill>
        <p:spPr>
          <a:xfrm>
            <a:off x="2714525" y="1702025"/>
            <a:ext cx="6562448" cy="4386750"/>
          </a:xfrm>
          <a:prstGeom prst="rect">
            <a:avLst/>
          </a:prstGeom>
          <a:noFill/>
          <a:ln>
            <a:noFill/>
          </a:ln>
        </p:spPr>
      </p:pic>
      <p:sp>
        <p:nvSpPr>
          <p:cNvPr id="26" name="Google Shape;26;p4"/>
          <p:cNvSpPr txBox="1"/>
          <p:nvPr/>
        </p:nvSpPr>
        <p:spPr>
          <a:xfrm>
            <a:off x="2537257" y="184825"/>
            <a:ext cx="892500" cy="379200"/>
          </a:xfrm>
          <a:prstGeom prst="rect">
            <a:avLst/>
          </a:prstGeom>
          <a:solidFill>
            <a:srgbClr val="FFFFFF"/>
          </a:solidFill>
          <a:ln>
            <a:noFill/>
          </a:ln>
        </p:spPr>
        <p:txBody>
          <a:bodyPr anchorCtr="0" anchor="t" bIns="91425" lIns="91425" spcFirstLastPara="1" rIns="91425" wrap="square" tIns="45700">
            <a:noAutofit/>
          </a:bodyPr>
          <a:lstStyle/>
          <a:p>
            <a:pPr indent="0" lvl="0" marL="0" rtl="0" algn="l">
              <a:spcBef>
                <a:spcPts val="0"/>
              </a:spcBef>
              <a:spcAft>
                <a:spcPts val="0"/>
              </a:spcAft>
              <a:buNone/>
            </a:pPr>
            <a:r>
              <a:rPr b="1" lang="en" sz="1600">
                <a:latin typeface="Roboto"/>
                <a:ea typeface="Roboto"/>
                <a:cs typeface="Roboto"/>
                <a:sym typeface="Roboto"/>
              </a:rPr>
              <a:t>Name:</a:t>
            </a:r>
            <a:endParaRPr b="1" sz="1600">
              <a:latin typeface="Roboto"/>
              <a:ea typeface="Roboto"/>
              <a:cs typeface="Roboto"/>
              <a:sym typeface="Roboto"/>
            </a:endParaRPr>
          </a:p>
        </p:txBody>
      </p:sp>
      <p:sp>
        <p:nvSpPr>
          <p:cNvPr id="27" name="Google Shape;27;p4"/>
          <p:cNvSpPr/>
          <p:nvPr/>
        </p:nvSpPr>
        <p:spPr>
          <a:xfrm>
            <a:off x="367110" y="1717540"/>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8" name="Google Shape;28;p4"/>
          <p:cNvSpPr/>
          <p:nvPr/>
        </p:nvSpPr>
        <p:spPr>
          <a:xfrm>
            <a:off x="367110" y="2547272"/>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29" name="Google Shape;29;p4"/>
          <p:cNvSpPr/>
          <p:nvPr/>
        </p:nvSpPr>
        <p:spPr>
          <a:xfrm>
            <a:off x="367110" y="3377004"/>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0" name="Google Shape;30;p4"/>
          <p:cNvSpPr/>
          <p:nvPr/>
        </p:nvSpPr>
        <p:spPr>
          <a:xfrm>
            <a:off x="367110" y="4206737"/>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1" name="Google Shape;31;p4"/>
          <p:cNvSpPr/>
          <p:nvPr/>
        </p:nvSpPr>
        <p:spPr>
          <a:xfrm>
            <a:off x="367110" y="503646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5</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2" name="Google Shape;32;p4"/>
          <p:cNvSpPr/>
          <p:nvPr/>
        </p:nvSpPr>
        <p:spPr>
          <a:xfrm>
            <a:off x="367110" y="5866219"/>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l">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6</a:t>
            </a:r>
            <a:endParaRPr sz="1800">
              <a:solidFill>
                <a:srgbClr val="FFFFFF"/>
              </a:solidFill>
              <a:latin typeface="Roboto Black"/>
              <a:ea typeface="Roboto Black"/>
              <a:cs typeface="Roboto Black"/>
              <a:sym typeface="Roboto Black"/>
            </a:endParaRPr>
          </a:p>
          <a:p>
            <a:pPr indent="0" lvl="0" marL="0" rtl="0" algn="ctr">
              <a:spcBef>
                <a:spcPts val="0"/>
              </a:spcBef>
              <a:spcAft>
                <a:spcPts val="0"/>
              </a:spcAft>
              <a:buNone/>
            </a:pPr>
            <a:r>
              <a:t/>
            </a:r>
            <a:endParaRPr sz="1800">
              <a:solidFill>
                <a:srgbClr val="FFFFFF"/>
              </a:solidFill>
              <a:latin typeface="Roboto Black"/>
              <a:ea typeface="Roboto Black"/>
              <a:cs typeface="Roboto Black"/>
              <a:sym typeface="Roboto Black"/>
            </a:endParaRPr>
          </a:p>
        </p:txBody>
      </p:sp>
      <p:sp>
        <p:nvSpPr>
          <p:cNvPr id="33" name="Google Shape;33;p4"/>
          <p:cNvSpPr txBox="1"/>
          <p:nvPr/>
        </p:nvSpPr>
        <p:spPr>
          <a:xfrm>
            <a:off x="773925" y="1724975"/>
            <a:ext cx="1936500" cy="4496400"/>
          </a:xfrm>
          <a:prstGeom prst="rect">
            <a:avLst/>
          </a:prstGeom>
          <a:noFill/>
          <a:ln>
            <a:noFill/>
          </a:ln>
        </p:spPr>
        <p:txBody>
          <a:bodyPr anchorCtr="0" anchor="t" bIns="109650" lIns="0" spcFirstLastPara="1" rIns="109650" wrap="square" tIns="0">
            <a:noAutofit/>
          </a:bodyPr>
          <a:lstStyle/>
          <a:p>
            <a:pPr indent="0" lvl="0" marL="0" rtl="0" algn="l">
              <a:spcBef>
                <a:spcPts val="0"/>
              </a:spcBef>
              <a:spcAft>
                <a:spcPts val="0"/>
              </a:spcAft>
              <a:buNone/>
            </a:pPr>
            <a:r>
              <a:rPr b="1" lang="en" sz="1800" u="sng">
                <a:solidFill>
                  <a:srgbClr val="0000FF"/>
                </a:solidFill>
                <a:latin typeface="Roboto"/>
                <a:ea typeface="Roboto"/>
                <a:cs typeface="Roboto"/>
                <a:sym typeface="Roboto"/>
              </a:rPr>
              <a:t>Before You Read</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b="1" lang="en" sz="1800" u="sng">
                <a:solidFill>
                  <a:srgbClr val="0000FF"/>
                </a:solidFill>
                <a:latin typeface="Roboto"/>
                <a:ea typeface="Roboto"/>
                <a:cs typeface="Roboto"/>
                <a:sym typeface="Roboto"/>
              </a:rPr>
              <a:t>Watch a Video</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Build Vocabulary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the Article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Read Closely</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t/>
            </a:r>
            <a:endParaRPr b="1" sz="1800" u="sng">
              <a:solidFill>
                <a:srgbClr val="0000FF"/>
              </a:solidFill>
              <a:latin typeface="Roboto"/>
              <a:ea typeface="Roboto"/>
              <a:cs typeface="Roboto"/>
              <a:sym typeface="Roboto"/>
            </a:endParaRPr>
          </a:p>
          <a:p>
            <a:pPr indent="0" lvl="0" marL="0" rtl="0" algn="l">
              <a:spcBef>
                <a:spcPts val="0"/>
              </a:spcBef>
              <a:spcAft>
                <a:spcPts val="0"/>
              </a:spcAft>
              <a:buNone/>
            </a:pPr>
            <a:r>
              <a:rPr b="1" lang="en" sz="1800" u="sng">
                <a:solidFill>
                  <a:srgbClr val="0000FF"/>
                </a:solidFill>
                <a:latin typeface="Roboto"/>
                <a:ea typeface="Roboto"/>
                <a:cs typeface="Roboto"/>
                <a:sym typeface="Roboto"/>
              </a:rPr>
              <a:t>Choose a Task</a:t>
            </a:r>
            <a:endParaRPr b="1" sz="1800" u="sng">
              <a:solidFill>
                <a:srgbClr val="0000FF"/>
              </a:solidFill>
              <a:latin typeface="Lato"/>
              <a:ea typeface="Lato"/>
              <a:cs typeface="Lato"/>
              <a:sym typeface="La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fore You Read">
  <p:cSld name="BLANK_1">
    <p:bg>
      <p:bgPr>
        <a:noFill/>
      </p:bgPr>
    </p:bg>
    <p:spTree>
      <p:nvGrpSpPr>
        <p:cNvPr id="34" name="Shape 34"/>
        <p:cNvGrpSpPr/>
        <p:nvPr/>
      </p:nvGrpSpPr>
      <p:grpSpPr>
        <a:xfrm>
          <a:off x="0" y="0"/>
          <a:ext cx="0" cy="0"/>
          <a:chOff x="0" y="0"/>
          <a:chExt cx="0" cy="0"/>
        </a:xfrm>
      </p:grpSpPr>
      <p:sp>
        <p:nvSpPr>
          <p:cNvPr id="35" name="Google Shape;35;p5"/>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36" name="Google Shape;36;p5"/>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37" name="Google Shape;37;p5"/>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Before You Read</a:t>
            </a:r>
            <a:endParaRPr sz="4700">
              <a:solidFill>
                <a:srgbClr val="134F5C"/>
              </a:solidFill>
              <a:latin typeface="Oswald"/>
              <a:ea typeface="Oswald"/>
              <a:cs typeface="Oswald"/>
              <a:sym typeface="Oswald"/>
            </a:endParaRPr>
          </a:p>
        </p:txBody>
      </p:sp>
      <p:sp>
        <p:nvSpPr>
          <p:cNvPr id="38" name="Google Shape;38;p5"/>
          <p:cNvSpPr txBox="1"/>
          <p:nvPr/>
        </p:nvSpPr>
        <p:spPr>
          <a:xfrm>
            <a:off x="756450" y="1978375"/>
            <a:ext cx="4521600" cy="1117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Go to the </a:t>
            </a:r>
            <a:r>
              <a:rPr lang="en" sz="1800" u="sng">
                <a:solidFill>
                  <a:srgbClr val="FF0000"/>
                </a:solidFill>
                <a:latin typeface="Roboto"/>
                <a:ea typeface="Roboto"/>
                <a:cs typeface="Roboto"/>
                <a:sym typeface="Roboto"/>
              </a:rPr>
              <a:t>interactive atlas and almanac</a:t>
            </a:r>
            <a:r>
              <a:rPr lang="en" sz="1800">
                <a:latin typeface="Roboto"/>
                <a:ea typeface="Roboto"/>
                <a:cs typeface="Roboto"/>
                <a:sym typeface="Roboto"/>
              </a:rPr>
              <a:t> and search for “Afghanistan.” Write three sentences with facts about Afghanistan.</a:t>
            </a:r>
            <a:endParaRPr sz="1800">
              <a:latin typeface="Roboto"/>
              <a:ea typeface="Roboto"/>
              <a:cs typeface="Roboto"/>
              <a:sym typeface="Roboto"/>
            </a:endParaRPr>
          </a:p>
        </p:txBody>
      </p:sp>
      <p:pic>
        <p:nvPicPr>
          <p:cNvPr id="39" name="Google Shape;39;p5"/>
          <p:cNvPicPr preferRelativeResize="0"/>
          <p:nvPr/>
        </p:nvPicPr>
        <p:blipFill rotWithShape="1">
          <a:blip r:embed="rId3">
            <a:alphaModFix/>
          </a:blip>
          <a:srcRect b="59" l="0" r="0" t="69"/>
          <a:stretch/>
        </p:blipFill>
        <p:spPr>
          <a:xfrm>
            <a:off x="5475375" y="1257875"/>
            <a:ext cx="3322349" cy="22208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atch a Video">
  <p:cSld name="BLANK_1_2">
    <p:bg>
      <p:bgPr>
        <a:noFill/>
      </p:bgPr>
    </p:bg>
    <p:spTree>
      <p:nvGrpSpPr>
        <p:cNvPr id="40" name="Shape 40"/>
        <p:cNvGrpSpPr/>
        <p:nvPr/>
      </p:nvGrpSpPr>
      <p:grpSpPr>
        <a:xfrm>
          <a:off x="0" y="0"/>
          <a:ext cx="0" cy="0"/>
          <a:chOff x="0" y="0"/>
          <a:chExt cx="0" cy="0"/>
        </a:xfrm>
      </p:grpSpPr>
      <p:pic>
        <p:nvPicPr>
          <p:cNvPr id="41" name="Google Shape;41;p6"/>
          <p:cNvPicPr preferRelativeResize="0"/>
          <p:nvPr/>
        </p:nvPicPr>
        <p:blipFill>
          <a:blip r:embed="rId2">
            <a:alphaModFix/>
          </a:blip>
          <a:stretch>
            <a:fillRect/>
          </a:stretch>
        </p:blipFill>
        <p:spPr>
          <a:xfrm>
            <a:off x="4941500" y="1943150"/>
            <a:ext cx="3856151" cy="2142300"/>
          </a:xfrm>
          <a:prstGeom prst="rect">
            <a:avLst/>
          </a:prstGeom>
          <a:no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pic>
      <p:sp>
        <p:nvSpPr>
          <p:cNvPr id="42" name="Google Shape;42;p6"/>
          <p:cNvSpPr txBox="1"/>
          <p:nvPr>
            <p:ph idx="1" type="body"/>
          </p:nvPr>
        </p:nvSpPr>
        <p:spPr>
          <a:xfrm>
            <a:off x="756450" y="3173950"/>
            <a:ext cx="8041200" cy="333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43" name="Google Shape;43;p6"/>
          <p:cNvPicPr preferRelativeResize="0"/>
          <p:nvPr/>
        </p:nvPicPr>
        <p:blipFill>
          <a:blip r:embed="rId3">
            <a:alphaModFix/>
          </a:blip>
          <a:stretch>
            <a:fillRect/>
          </a:stretch>
        </p:blipFill>
        <p:spPr>
          <a:xfrm>
            <a:off x="8471775" y="97968"/>
            <a:ext cx="905751" cy="907377"/>
          </a:xfrm>
          <a:prstGeom prst="rect">
            <a:avLst/>
          </a:prstGeom>
          <a:noFill/>
          <a:ln>
            <a:noFill/>
          </a:ln>
        </p:spPr>
      </p:pic>
      <p:sp>
        <p:nvSpPr>
          <p:cNvPr id="44" name="Google Shape;44;p6"/>
          <p:cNvSpPr txBox="1"/>
          <p:nvPr/>
        </p:nvSpPr>
        <p:spPr>
          <a:xfrm>
            <a:off x="695275" y="1167650"/>
            <a:ext cx="4780200" cy="814500"/>
          </a:xfrm>
          <a:prstGeom prst="rect">
            <a:avLst/>
          </a:prstGeom>
          <a:noFill/>
          <a:ln>
            <a:noFill/>
          </a:ln>
        </p:spPr>
        <p:txBody>
          <a:bodyPr anchorCtr="0" anchor="t" bIns="109650" lIns="109650" spcFirstLastPara="1" rIns="109650" wrap="square" tIns="18275">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Watch a Video</a:t>
            </a:r>
            <a:endParaRPr sz="4700">
              <a:solidFill>
                <a:srgbClr val="134F5C"/>
              </a:solidFill>
              <a:latin typeface="Oswald"/>
              <a:ea typeface="Oswald"/>
              <a:cs typeface="Oswald"/>
              <a:sym typeface="Oswald"/>
            </a:endParaRPr>
          </a:p>
        </p:txBody>
      </p:sp>
      <p:cxnSp>
        <p:nvCxnSpPr>
          <p:cNvPr id="45" name="Google Shape;45;p6"/>
          <p:cNvCxnSpPr/>
          <p:nvPr/>
        </p:nvCxnSpPr>
        <p:spPr>
          <a:xfrm flipH="1" rot="10800000">
            <a:off x="3850400" y="2084100"/>
            <a:ext cx="917400" cy="300"/>
          </a:xfrm>
          <a:prstGeom prst="straightConnector1">
            <a:avLst/>
          </a:prstGeom>
          <a:noFill/>
          <a:ln cap="flat" cmpd="sng" w="76200">
            <a:solidFill>
              <a:srgbClr val="FF0000"/>
            </a:solidFill>
            <a:prstDash val="solid"/>
            <a:round/>
            <a:headEnd len="med" w="med" type="none"/>
            <a:tailEnd len="med" w="med" type="triangle"/>
          </a:ln>
        </p:spPr>
      </p:cxnSp>
      <p:sp>
        <p:nvSpPr>
          <p:cNvPr id="46" name="Google Shape;46;p6"/>
          <p:cNvSpPr txBox="1"/>
          <p:nvPr/>
        </p:nvSpPr>
        <p:spPr>
          <a:xfrm>
            <a:off x="720750" y="1781350"/>
            <a:ext cx="3631200" cy="32151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Click to watch “Behind the Scenes at Skateistan.” Then answer these questions: </a:t>
            </a:r>
            <a:r>
              <a:rPr i="1" lang="en" sz="1800">
                <a:solidFill>
                  <a:schemeClr val="dk1"/>
                </a:solidFill>
                <a:latin typeface="Roboto"/>
                <a:ea typeface="Roboto"/>
                <a:cs typeface="Roboto"/>
                <a:sym typeface="Roboto"/>
              </a:rPr>
              <a:t>Which statistic is most interesting to you? Why? Toward the end of the video, a kid attempts a trick repeatedly before landing it. How does that scene help illustrate Skateistan’s mission?</a:t>
            </a:r>
            <a:endParaRPr sz="1800">
              <a:latin typeface="Roboto"/>
              <a:ea typeface="Roboto"/>
              <a:cs typeface="Roboto"/>
              <a:sym typeface="Roboto"/>
            </a:endParaRPr>
          </a:p>
        </p:txBody>
      </p:sp>
      <p:sp>
        <p:nvSpPr>
          <p:cNvPr id="47" name="Google Shape;47;p6"/>
          <p:cNvSpPr/>
          <p:nvPr/>
        </p:nvSpPr>
        <p:spPr>
          <a:xfrm rot="5400000">
            <a:off x="6531628" y="2722105"/>
            <a:ext cx="675900" cy="584400"/>
          </a:xfrm>
          <a:prstGeom prst="triangle">
            <a:avLst>
              <a:gd fmla="val 50000" name="adj"/>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view Vocabulary">
  <p:cSld name="CUSTOM">
    <p:bg>
      <p:bgPr>
        <a:noFill/>
      </p:bgPr>
    </p:bg>
    <p:spTree>
      <p:nvGrpSpPr>
        <p:cNvPr id="48" name="Shape 48"/>
        <p:cNvGrpSpPr/>
        <p:nvPr/>
      </p:nvGrpSpPr>
      <p:grpSpPr>
        <a:xfrm>
          <a:off x="0" y="0"/>
          <a:ext cx="0" cy="0"/>
          <a:chOff x="0" y="0"/>
          <a:chExt cx="0" cy="0"/>
        </a:xfrm>
      </p:grpSpPr>
      <p:pic>
        <p:nvPicPr>
          <p:cNvPr id="49" name="Google Shape;49;p7"/>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50" name="Google Shape;50;p7"/>
          <p:cNvSpPr txBox="1"/>
          <p:nvPr/>
        </p:nvSpPr>
        <p:spPr>
          <a:xfrm>
            <a:off x="1193025" y="950925"/>
            <a:ext cx="50139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Build Vocabulary</a:t>
            </a:r>
            <a:endParaRPr b="1" sz="4700">
              <a:solidFill>
                <a:srgbClr val="FF0000"/>
              </a:solidFill>
              <a:latin typeface="Roboto"/>
              <a:ea typeface="Roboto"/>
              <a:cs typeface="Roboto"/>
              <a:sym typeface="Roboto"/>
            </a:endParaRPr>
          </a:p>
        </p:txBody>
      </p:sp>
      <p:sp>
        <p:nvSpPr>
          <p:cNvPr id="51" name="Google Shape;51;p7"/>
          <p:cNvSpPr txBox="1"/>
          <p:nvPr/>
        </p:nvSpPr>
        <p:spPr>
          <a:xfrm>
            <a:off x="1193025" y="1691050"/>
            <a:ext cx="5706900" cy="814500"/>
          </a:xfrm>
          <a:prstGeom prst="rect">
            <a:avLst/>
          </a:prstGeom>
          <a:noFill/>
          <a:ln>
            <a:noFill/>
          </a:ln>
        </p:spPr>
        <p:txBody>
          <a:bodyPr anchorCtr="0" anchor="ctr" bIns="109650" lIns="109650"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Click the red button to review the Words to Know.</a:t>
            </a:r>
            <a:br>
              <a:rPr lang="en" sz="1800">
                <a:latin typeface="Roboto"/>
                <a:ea typeface="Roboto"/>
                <a:cs typeface="Roboto"/>
                <a:sym typeface="Roboto"/>
              </a:rPr>
            </a:br>
            <a:r>
              <a:rPr lang="en" sz="1800">
                <a:latin typeface="Roboto"/>
                <a:ea typeface="Roboto"/>
                <a:cs typeface="Roboto"/>
                <a:sym typeface="Roboto"/>
              </a:rPr>
              <a:t>Then drag each term to match it to its definition.</a:t>
            </a:r>
            <a:endParaRPr sz="1800">
              <a:solidFill>
                <a:srgbClr val="134F5C"/>
              </a:solidFill>
              <a:latin typeface="Roboto"/>
              <a:ea typeface="Roboto"/>
              <a:cs typeface="Roboto"/>
              <a:sym typeface="Roboto"/>
            </a:endParaRPr>
          </a:p>
        </p:txBody>
      </p:sp>
      <p:sp>
        <p:nvSpPr>
          <p:cNvPr id="52" name="Google Shape;52;p7"/>
          <p:cNvSpPr txBox="1"/>
          <p:nvPr/>
        </p:nvSpPr>
        <p:spPr>
          <a:xfrm>
            <a:off x="2954104" y="3530250"/>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the ability to recover quickly from a difficult situation or change</a:t>
            </a:r>
            <a:endParaRPr sz="1800">
              <a:solidFill>
                <a:srgbClr val="134F5C"/>
              </a:solidFill>
              <a:latin typeface="Roboto"/>
              <a:ea typeface="Roboto"/>
              <a:cs typeface="Roboto"/>
              <a:sym typeface="Roboto"/>
            </a:endParaRPr>
          </a:p>
        </p:txBody>
      </p:sp>
      <p:sp>
        <p:nvSpPr>
          <p:cNvPr id="53" name="Google Shape;53;p7"/>
          <p:cNvSpPr txBox="1"/>
          <p:nvPr/>
        </p:nvSpPr>
        <p:spPr>
          <a:xfrm>
            <a:off x="2954100" y="4305975"/>
            <a:ext cx="4886700" cy="6117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having or involving extreme beliefs, usually about politics or religion</a:t>
            </a:r>
            <a:endParaRPr sz="1800">
              <a:solidFill>
                <a:srgbClr val="134F5C"/>
              </a:solidFill>
              <a:latin typeface="Roboto"/>
              <a:ea typeface="Roboto"/>
              <a:cs typeface="Roboto"/>
              <a:sym typeface="Roboto"/>
            </a:endParaRPr>
          </a:p>
        </p:txBody>
      </p:sp>
      <p:sp>
        <p:nvSpPr>
          <p:cNvPr id="54" name="Google Shape;54;p7"/>
          <p:cNvSpPr txBox="1"/>
          <p:nvPr/>
        </p:nvSpPr>
        <p:spPr>
          <a:xfrm>
            <a:off x="2954000" y="5078025"/>
            <a:ext cx="48867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related to the use of violent acts or threats of violence to frighten people as a way of achieving political goals</a:t>
            </a:r>
            <a:endParaRPr sz="1800">
              <a:solidFill>
                <a:srgbClr val="134F5C"/>
              </a:solidFill>
              <a:latin typeface="Roboto"/>
              <a:ea typeface="Roboto"/>
              <a:cs typeface="Roboto"/>
              <a:sym typeface="Roboto"/>
            </a:endParaRPr>
          </a:p>
        </p:txBody>
      </p:sp>
      <p:sp>
        <p:nvSpPr>
          <p:cNvPr id="55" name="Google Shape;55;p7"/>
          <p:cNvSpPr txBox="1"/>
          <p:nvPr/>
        </p:nvSpPr>
        <p:spPr>
          <a:xfrm>
            <a:off x="2954000" y="6145575"/>
            <a:ext cx="4886700" cy="907500"/>
          </a:xfrm>
          <a:prstGeom prst="rect">
            <a:avLst/>
          </a:prstGeom>
          <a:noFill/>
          <a:ln cap="flat" cmpd="sng" w="9525">
            <a:solidFill>
              <a:srgbClr val="000000"/>
            </a:solidFill>
            <a:prstDash val="solid"/>
            <a:round/>
            <a:headEnd len="sm" w="sm" type="none"/>
            <a:tailEnd len="sm" w="sm" type="none"/>
          </a:ln>
        </p:spPr>
        <p:txBody>
          <a:bodyPr anchorCtr="0" anchor="ctr" bIns="109650" lIns="109650" spcFirstLastPara="1" rIns="109650" wrap="square" tIns="109650">
            <a:noAutofit/>
          </a:bodyPr>
          <a:lstStyle/>
          <a:p>
            <a:pPr indent="0" lvl="0" marL="0" rtl="0" algn="l">
              <a:spcBef>
                <a:spcPts val="0"/>
              </a:spcBef>
              <a:spcAft>
                <a:spcPts val="0"/>
              </a:spcAft>
              <a:buClr>
                <a:schemeClr val="dk1"/>
              </a:buClr>
              <a:buSzPts val="1100"/>
              <a:buFont typeface="Arial"/>
              <a:buNone/>
            </a:pPr>
            <a:r>
              <a:rPr lang="en" sz="1800">
                <a:solidFill>
                  <a:schemeClr val="dk1"/>
                </a:solidFill>
                <a:latin typeface="Roboto"/>
                <a:ea typeface="Roboto"/>
                <a:cs typeface="Roboto"/>
                <a:sym typeface="Roboto"/>
              </a:rPr>
              <a:t>to put money, time, or effort into something in hopes that it will become more valuable, useful, or successful</a:t>
            </a:r>
            <a:endParaRPr sz="1800">
              <a:solidFill>
                <a:srgbClr val="134F5C"/>
              </a:solidFill>
              <a:latin typeface="Roboto"/>
              <a:ea typeface="Roboto"/>
              <a:cs typeface="Roboto"/>
              <a:sym typeface="Roboto"/>
            </a:endParaRPr>
          </a:p>
        </p:txBody>
      </p:sp>
      <p:sp>
        <p:nvSpPr>
          <p:cNvPr id="56" name="Google Shape;56;p7"/>
          <p:cNvSpPr/>
          <p:nvPr/>
        </p:nvSpPr>
        <p:spPr>
          <a:xfrm>
            <a:off x="1280150" y="3530250"/>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1280150" y="43059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1280150" y="507802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7"/>
          <p:cNvSpPr/>
          <p:nvPr/>
        </p:nvSpPr>
        <p:spPr>
          <a:xfrm>
            <a:off x="1280150" y="6145575"/>
            <a:ext cx="1538400" cy="611700"/>
          </a:xfrm>
          <a:prstGeom prst="rect">
            <a:avLst/>
          </a:prstGeom>
          <a:solidFill>
            <a:srgbClr val="D0E0E3"/>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7"/>
          <p:cNvSpPr/>
          <p:nvPr/>
        </p:nvSpPr>
        <p:spPr>
          <a:xfrm>
            <a:off x="6482499" y="950925"/>
            <a:ext cx="1360200" cy="1403400"/>
          </a:xfrm>
          <a:prstGeom prst="ellipse">
            <a:avLst/>
          </a:prstGeom>
          <a:solidFill>
            <a:srgbClr val="FF0000"/>
          </a:solidFill>
          <a:ln>
            <a:noFill/>
          </a:ln>
          <a:effectLst>
            <a:outerShdw blurRad="57150" rotWithShape="0" algn="bl" dir="2580000" dist="38100">
              <a:srgbClr val="FF0000">
                <a:alpha val="50000"/>
              </a:srgbClr>
            </a:outerShdw>
          </a:effectLst>
        </p:spPr>
        <p:txBody>
          <a:bodyPr anchorCtr="0" anchor="ctr" bIns="0" lIns="0" spcFirstLastPara="1" rIns="0" wrap="square" tIns="0">
            <a:noAutofit/>
          </a:bodyPr>
          <a:lstStyle/>
          <a:p>
            <a:pPr indent="0" lvl="0" marL="0" rtl="0" algn="ctr">
              <a:spcBef>
                <a:spcPts val="0"/>
              </a:spcBef>
              <a:spcAft>
                <a:spcPts val="0"/>
              </a:spcAft>
              <a:buNone/>
            </a:pPr>
            <a:r>
              <a:rPr lang="en" sz="1500">
                <a:solidFill>
                  <a:srgbClr val="FFFFFF"/>
                </a:solidFill>
                <a:latin typeface="Roboto Black"/>
                <a:ea typeface="Roboto Black"/>
                <a:cs typeface="Roboto Black"/>
                <a:sym typeface="Roboto Black"/>
              </a:rPr>
              <a:t>Click here for the Words to Know.</a:t>
            </a:r>
            <a:endParaRPr sz="1500">
              <a:solidFill>
                <a:srgbClr val="FFFFFF"/>
              </a:solidFill>
              <a:latin typeface="Roboto Black"/>
              <a:ea typeface="Roboto Black"/>
              <a:cs typeface="Roboto Black"/>
              <a:sym typeface="Roboto Black"/>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the Article">
  <p:cSld name="BLANK_1_1">
    <p:bg>
      <p:bgPr>
        <a:noFill/>
      </p:bgPr>
    </p:bg>
    <p:spTree>
      <p:nvGrpSpPr>
        <p:cNvPr id="61" name="Shape 61"/>
        <p:cNvGrpSpPr/>
        <p:nvPr/>
      </p:nvGrpSpPr>
      <p:grpSpPr>
        <a:xfrm>
          <a:off x="0" y="0"/>
          <a:ext cx="0" cy="0"/>
          <a:chOff x="0" y="0"/>
          <a:chExt cx="0" cy="0"/>
        </a:xfrm>
      </p:grpSpPr>
      <p:sp>
        <p:nvSpPr>
          <p:cNvPr id="62" name="Google Shape;62;p8"/>
          <p:cNvSpPr txBox="1"/>
          <p:nvPr>
            <p:ph idx="12" type="sldNum"/>
          </p:nvPr>
        </p:nvSpPr>
        <p:spPr>
          <a:xfrm>
            <a:off x="8914763" y="6657436"/>
            <a:ext cx="575700" cy="559800"/>
          </a:xfrm>
          <a:prstGeom prst="rect">
            <a:avLst/>
          </a:prstGeom>
        </p:spPr>
        <p:txBody>
          <a:bodyPr anchorCtr="0" anchor="ctr" bIns="107350" lIns="107350" spcFirstLastPara="1" rIns="107350" wrap="square" tIns="10735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63" name="Google Shape;63;p8"/>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64" name="Google Shape;64;p8"/>
          <p:cNvSpPr txBox="1"/>
          <p:nvPr/>
        </p:nvSpPr>
        <p:spPr>
          <a:xfrm>
            <a:off x="873150" y="862850"/>
            <a:ext cx="4602300" cy="814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the Article</a:t>
            </a:r>
            <a:endParaRPr sz="4700">
              <a:solidFill>
                <a:srgbClr val="134F5C"/>
              </a:solidFill>
              <a:latin typeface="Oswald"/>
              <a:ea typeface="Oswald"/>
              <a:cs typeface="Oswald"/>
              <a:sym typeface="Oswald"/>
            </a:endParaRPr>
          </a:p>
        </p:txBody>
      </p:sp>
      <p:sp>
        <p:nvSpPr>
          <p:cNvPr id="65" name="Google Shape;65;p8"/>
          <p:cNvSpPr txBox="1"/>
          <p:nvPr/>
        </p:nvSpPr>
        <p:spPr>
          <a:xfrm>
            <a:off x="873150" y="2009950"/>
            <a:ext cx="1786200" cy="12543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800">
                <a:latin typeface="Roboto"/>
                <a:ea typeface="Roboto"/>
                <a:cs typeface="Roboto"/>
                <a:sym typeface="Roboto"/>
              </a:rPr>
              <a:t>Click to read </a:t>
            </a:r>
            <a:br>
              <a:rPr lang="en" sz="1800">
                <a:latin typeface="Roboto"/>
                <a:ea typeface="Roboto"/>
                <a:cs typeface="Roboto"/>
                <a:sym typeface="Roboto"/>
              </a:rPr>
            </a:br>
            <a:r>
              <a:rPr lang="en" sz="1800">
                <a:latin typeface="Roboto"/>
                <a:ea typeface="Roboto"/>
                <a:cs typeface="Roboto"/>
                <a:sym typeface="Roboto"/>
              </a:rPr>
              <a:t>or listen to </a:t>
            </a:r>
            <a:br>
              <a:rPr lang="en" sz="1800">
                <a:latin typeface="Roboto"/>
                <a:ea typeface="Roboto"/>
                <a:cs typeface="Roboto"/>
                <a:sym typeface="Roboto"/>
              </a:rPr>
            </a:br>
            <a:r>
              <a:rPr lang="en" sz="1800">
                <a:latin typeface="Roboto"/>
                <a:ea typeface="Roboto"/>
                <a:cs typeface="Roboto"/>
                <a:sym typeface="Roboto"/>
              </a:rPr>
              <a:t>the article. </a:t>
            </a:r>
            <a:endParaRPr sz="1800">
              <a:solidFill>
                <a:srgbClr val="134F5C"/>
              </a:solidFill>
              <a:latin typeface="Roboto"/>
              <a:ea typeface="Roboto"/>
              <a:cs typeface="Roboto"/>
              <a:sym typeface="Roboto"/>
            </a:endParaRPr>
          </a:p>
        </p:txBody>
      </p:sp>
      <p:pic>
        <p:nvPicPr>
          <p:cNvPr id="66" name="Google Shape;66;p8"/>
          <p:cNvPicPr preferRelativeResize="0"/>
          <p:nvPr/>
        </p:nvPicPr>
        <p:blipFill rotWithShape="1">
          <a:blip r:embed="rId3">
            <a:alphaModFix/>
          </a:blip>
          <a:srcRect b="59" l="0" r="0" t="69"/>
          <a:stretch/>
        </p:blipFill>
        <p:spPr>
          <a:xfrm>
            <a:off x="3437858" y="2045450"/>
            <a:ext cx="5265190" cy="3519601"/>
          </a:xfrm>
          <a:prstGeom prst="rect">
            <a:avLst/>
          </a:prstGeom>
          <a:noFill/>
          <a:ln>
            <a:noFill/>
          </a:ln>
        </p:spPr>
      </p:pic>
      <p:cxnSp>
        <p:nvCxnSpPr>
          <p:cNvPr id="67" name="Google Shape;67;p8"/>
          <p:cNvCxnSpPr/>
          <p:nvPr/>
        </p:nvCxnSpPr>
        <p:spPr>
          <a:xfrm flipH="1" rot="10800000">
            <a:off x="2236825" y="2374275"/>
            <a:ext cx="1033200" cy="3900"/>
          </a:xfrm>
          <a:prstGeom prst="straightConnector1">
            <a:avLst/>
          </a:prstGeom>
          <a:noFill/>
          <a:ln cap="flat" cmpd="sng" w="76200">
            <a:solidFill>
              <a:srgbClr val="FF0000"/>
            </a:solidFill>
            <a:prstDash val="solid"/>
            <a:round/>
            <a:headEnd len="med" w="med" type="none"/>
            <a:tailEnd len="med" w="med" type="triangle"/>
          </a:ln>
        </p:spPr>
      </p:cxnSp>
      <p:sp>
        <p:nvSpPr>
          <p:cNvPr id="68" name="Google Shape;68;p8"/>
          <p:cNvSpPr txBox="1"/>
          <p:nvPr/>
        </p:nvSpPr>
        <p:spPr>
          <a:xfrm>
            <a:off x="873150" y="5996425"/>
            <a:ext cx="7854900" cy="9387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b="1" lang="en" sz="1800">
                <a:highlight>
                  <a:srgbClr val="FFF200"/>
                </a:highlight>
                <a:latin typeface="Roboto"/>
                <a:ea typeface="Roboto"/>
                <a:cs typeface="Roboto"/>
                <a:sym typeface="Roboto"/>
              </a:rPr>
              <a:t>AS YOU READ, THINK ABOUT</a:t>
            </a:r>
            <a:r>
              <a:rPr b="1" lang="en" sz="500">
                <a:highlight>
                  <a:srgbClr val="FFF200"/>
                </a:highlight>
                <a:latin typeface="Roboto"/>
                <a:ea typeface="Roboto"/>
                <a:cs typeface="Roboto"/>
                <a:sym typeface="Roboto"/>
              </a:rPr>
              <a:t> </a:t>
            </a:r>
            <a:r>
              <a:rPr b="1" lang="en" sz="1800">
                <a:highlight>
                  <a:srgbClr val="FFF200"/>
                </a:highlight>
                <a:latin typeface="Roboto"/>
                <a:ea typeface="Roboto"/>
                <a:cs typeface="Roboto"/>
                <a:sym typeface="Roboto"/>
              </a:rPr>
              <a:t>: </a:t>
            </a:r>
            <a:br>
              <a:rPr b="1" lang="en" sz="1800">
                <a:highlight>
                  <a:srgbClr val="FFF200"/>
                </a:highlight>
                <a:latin typeface="Roboto"/>
                <a:ea typeface="Roboto"/>
                <a:cs typeface="Roboto"/>
                <a:sym typeface="Roboto"/>
              </a:rPr>
            </a:br>
            <a:r>
              <a:rPr b="1" lang="en" sz="1800">
                <a:highlight>
                  <a:srgbClr val="FFF200"/>
                </a:highlight>
                <a:latin typeface="Roboto"/>
                <a:ea typeface="Roboto"/>
                <a:cs typeface="Roboto"/>
                <a:sym typeface="Roboto"/>
              </a:rPr>
              <a:t>What important life skills can be </a:t>
            </a:r>
            <a:endParaRPr b="1" sz="1800">
              <a:highlight>
                <a:srgbClr val="FFF200"/>
              </a:highlight>
              <a:latin typeface="Roboto"/>
              <a:ea typeface="Roboto"/>
              <a:cs typeface="Roboto"/>
              <a:sym typeface="Roboto"/>
            </a:endParaRPr>
          </a:p>
          <a:p>
            <a:pPr indent="0" lvl="0" marL="0" rtl="0" algn="l">
              <a:spcBef>
                <a:spcPts val="0"/>
              </a:spcBef>
              <a:spcAft>
                <a:spcPts val="0"/>
              </a:spcAft>
              <a:buNone/>
            </a:pPr>
            <a:r>
              <a:rPr b="1" lang="en" sz="1800">
                <a:highlight>
                  <a:srgbClr val="FFF200"/>
                </a:highlight>
                <a:latin typeface="Roboto"/>
                <a:ea typeface="Roboto"/>
                <a:cs typeface="Roboto"/>
                <a:sym typeface="Roboto"/>
              </a:rPr>
              <a:t>learned from skateboarding?</a:t>
            </a:r>
            <a:endParaRPr b="1" sz="1800">
              <a:highlight>
                <a:srgbClr val="FFF200"/>
              </a:highlight>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1">
  <p:cSld name="CUSTOM_2_2">
    <p:bg>
      <p:bgPr>
        <a:noFill/>
      </p:bgPr>
    </p:bg>
    <p:spTree>
      <p:nvGrpSpPr>
        <p:cNvPr id="69" name="Shape 69"/>
        <p:cNvGrpSpPr/>
        <p:nvPr/>
      </p:nvGrpSpPr>
      <p:grpSpPr>
        <a:xfrm>
          <a:off x="0" y="0"/>
          <a:ext cx="0" cy="0"/>
          <a:chOff x="0" y="0"/>
          <a:chExt cx="0" cy="0"/>
        </a:xfrm>
      </p:grpSpPr>
      <p:sp>
        <p:nvSpPr>
          <p:cNvPr id="70" name="Google Shape;70;p9"/>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71" name="Google Shape;71;p9"/>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pic>
        <p:nvPicPr>
          <p:cNvPr id="72" name="Google Shape;72;p9"/>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73" name="Google Shape;73;p9"/>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74" name="Google Shape;74;p9"/>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What is Skateistan? How did it start?</a:t>
            </a:r>
            <a:endParaRPr sz="1800">
              <a:latin typeface="Roboto"/>
              <a:ea typeface="Roboto"/>
              <a:cs typeface="Roboto"/>
              <a:sym typeface="Roboto"/>
            </a:endParaRPr>
          </a:p>
        </p:txBody>
      </p:sp>
      <p:sp>
        <p:nvSpPr>
          <p:cNvPr id="75" name="Google Shape;75;p9"/>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2</a:t>
            </a:r>
            <a:endParaRPr sz="1800">
              <a:solidFill>
                <a:srgbClr val="FFFFFF"/>
              </a:solidFill>
              <a:latin typeface="Roboto Black"/>
              <a:ea typeface="Roboto Black"/>
              <a:cs typeface="Roboto Black"/>
              <a:sym typeface="Roboto Black"/>
            </a:endParaRPr>
          </a:p>
        </p:txBody>
      </p:sp>
      <p:sp>
        <p:nvSpPr>
          <p:cNvPr id="76" name="Google Shape;76;p9"/>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1</a:t>
            </a:r>
            <a:endParaRPr sz="1800">
              <a:solidFill>
                <a:srgbClr val="FFFFFF"/>
              </a:solidFill>
              <a:latin typeface="Roboto Black"/>
              <a:ea typeface="Roboto Black"/>
              <a:cs typeface="Roboto Black"/>
              <a:sym typeface="Roboto Black"/>
            </a:endParaRPr>
          </a:p>
        </p:txBody>
      </p:sp>
      <p:sp>
        <p:nvSpPr>
          <p:cNvPr id="77" name="Google Shape;77;p9"/>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Why did the U.S. go to war in Afghanistan?</a:t>
            </a:r>
            <a:endParaRPr sz="1800">
              <a:latin typeface="Roboto"/>
              <a:ea typeface="Roboto"/>
              <a:cs typeface="Roboto"/>
              <a:sym typeface="Robo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ad Closely 2">
  <p:cSld name="CUSTOM_2_2_1">
    <p:bg>
      <p:bgPr>
        <a:noFill/>
      </p:bgPr>
    </p:bg>
    <p:spTree>
      <p:nvGrpSpPr>
        <p:cNvPr id="78" name="Shape 78"/>
        <p:cNvGrpSpPr/>
        <p:nvPr/>
      </p:nvGrpSpPr>
      <p:grpSpPr>
        <a:xfrm>
          <a:off x="0" y="0"/>
          <a:ext cx="0" cy="0"/>
          <a:chOff x="0" y="0"/>
          <a:chExt cx="0" cy="0"/>
        </a:xfrm>
      </p:grpSpPr>
      <p:pic>
        <p:nvPicPr>
          <p:cNvPr id="79" name="Google Shape;79;p10"/>
          <p:cNvPicPr preferRelativeResize="0"/>
          <p:nvPr/>
        </p:nvPicPr>
        <p:blipFill>
          <a:blip r:embed="rId2">
            <a:alphaModFix/>
          </a:blip>
          <a:stretch>
            <a:fillRect/>
          </a:stretch>
        </p:blipFill>
        <p:spPr>
          <a:xfrm>
            <a:off x="8471775" y="97968"/>
            <a:ext cx="905751" cy="907377"/>
          </a:xfrm>
          <a:prstGeom prst="rect">
            <a:avLst/>
          </a:prstGeom>
          <a:noFill/>
          <a:ln>
            <a:noFill/>
          </a:ln>
        </p:spPr>
      </p:pic>
      <p:sp>
        <p:nvSpPr>
          <p:cNvPr id="80" name="Google Shape;80;p10"/>
          <p:cNvSpPr txBox="1"/>
          <p:nvPr/>
        </p:nvSpPr>
        <p:spPr>
          <a:xfrm>
            <a:off x="626275" y="870375"/>
            <a:ext cx="3861000" cy="814500"/>
          </a:xfrm>
          <a:prstGeom prst="rect">
            <a:avLst/>
          </a:prstGeom>
          <a:noFill/>
          <a:ln>
            <a:noFill/>
          </a:ln>
        </p:spPr>
        <p:txBody>
          <a:bodyPr anchorCtr="0" anchor="t" bIns="109650" lIns="109650" spcFirstLastPara="1" rIns="109650" wrap="square" tIns="109650">
            <a:noAutofit/>
          </a:bodyPr>
          <a:lstStyle/>
          <a:p>
            <a:pPr indent="0" lvl="0" marL="0" rtl="0" algn="l">
              <a:spcBef>
                <a:spcPts val="0"/>
              </a:spcBef>
              <a:spcAft>
                <a:spcPts val="0"/>
              </a:spcAft>
              <a:buNone/>
            </a:pPr>
            <a:r>
              <a:rPr b="1" lang="en" sz="4700">
                <a:solidFill>
                  <a:srgbClr val="FF0000"/>
                </a:solidFill>
                <a:latin typeface="Roboto"/>
                <a:ea typeface="Roboto"/>
                <a:cs typeface="Roboto"/>
                <a:sym typeface="Roboto"/>
              </a:rPr>
              <a:t>Read Closely</a:t>
            </a:r>
            <a:endParaRPr sz="4700">
              <a:solidFill>
                <a:srgbClr val="134F5C"/>
              </a:solidFill>
              <a:latin typeface="Oswald"/>
              <a:ea typeface="Oswald"/>
              <a:cs typeface="Oswald"/>
              <a:sym typeface="Oswald"/>
            </a:endParaRPr>
          </a:p>
        </p:txBody>
      </p:sp>
      <p:sp>
        <p:nvSpPr>
          <p:cNvPr id="81" name="Google Shape;81;p10"/>
          <p:cNvSpPr txBox="1"/>
          <p:nvPr/>
        </p:nvSpPr>
        <p:spPr>
          <a:xfrm>
            <a:off x="1304675" y="176322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latin typeface="Roboto"/>
                <a:ea typeface="Roboto"/>
                <a:cs typeface="Roboto"/>
                <a:sym typeface="Roboto"/>
              </a:rPr>
              <a:t>What is resilience? How does Skateistan try to build it?</a:t>
            </a:r>
            <a:endParaRPr sz="1800">
              <a:latin typeface="Roboto"/>
              <a:ea typeface="Roboto"/>
              <a:cs typeface="Roboto"/>
              <a:sym typeface="Roboto"/>
            </a:endParaRPr>
          </a:p>
        </p:txBody>
      </p:sp>
      <p:sp>
        <p:nvSpPr>
          <p:cNvPr id="82" name="Google Shape;82;p10"/>
          <p:cNvSpPr/>
          <p:nvPr/>
        </p:nvSpPr>
        <p:spPr>
          <a:xfrm>
            <a:off x="801225" y="464492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4</a:t>
            </a:r>
            <a:endParaRPr sz="1800">
              <a:solidFill>
                <a:srgbClr val="FFFFFF"/>
              </a:solidFill>
              <a:latin typeface="Roboto Black"/>
              <a:ea typeface="Roboto Black"/>
              <a:cs typeface="Roboto Black"/>
              <a:sym typeface="Roboto Black"/>
            </a:endParaRPr>
          </a:p>
        </p:txBody>
      </p:sp>
      <p:sp>
        <p:nvSpPr>
          <p:cNvPr id="83" name="Google Shape;83;p10"/>
          <p:cNvSpPr/>
          <p:nvPr/>
        </p:nvSpPr>
        <p:spPr>
          <a:xfrm>
            <a:off x="801225" y="1935875"/>
            <a:ext cx="318000" cy="318000"/>
          </a:xfrm>
          <a:prstGeom prst="ellipse">
            <a:avLst/>
          </a:prstGeom>
          <a:solidFill>
            <a:srgbClr val="FF0000"/>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1800">
                <a:solidFill>
                  <a:srgbClr val="FFFFFF"/>
                </a:solidFill>
                <a:latin typeface="Roboto Black"/>
                <a:ea typeface="Roboto Black"/>
                <a:cs typeface="Roboto Black"/>
                <a:sym typeface="Roboto Black"/>
              </a:rPr>
              <a:t>3</a:t>
            </a:r>
            <a:endParaRPr sz="1800">
              <a:solidFill>
                <a:srgbClr val="FFFFFF"/>
              </a:solidFill>
              <a:latin typeface="Roboto Black"/>
              <a:ea typeface="Roboto Black"/>
              <a:cs typeface="Roboto Black"/>
              <a:sym typeface="Roboto Black"/>
            </a:endParaRPr>
          </a:p>
        </p:txBody>
      </p:sp>
      <p:sp>
        <p:nvSpPr>
          <p:cNvPr id="84" name="Google Shape;84;p10"/>
          <p:cNvSpPr txBox="1"/>
          <p:nvPr/>
        </p:nvSpPr>
        <p:spPr>
          <a:xfrm>
            <a:off x="1304675" y="4472275"/>
            <a:ext cx="7560000" cy="663300"/>
          </a:xfrm>
          <a:prstGeom prst="rect">
            <a:avLst/>
          </a:prstGeom>
          <a:noFill/>
          <a:ln>
            <a:noFill/>
          </a:ln>
        </p:spPr>
        <p:txBody>
          <a:bodyPr anchorCtr="0" anchor="ctr" bIns="109650" lIns="18275" spcFirstLastPara="1" rIns="109650" wrap="square" tIns="109650">
            <a:noAutofit/>
          </a:bodyPr>
          <a:lstStyle/>
          <a:p>
            <a:pPr indent="0" lvl="0" marL="0" rtl="0" algn="l">
              <a:spcBef>
                <a:spcPts val="0"/>
              </a:spcBef>
              <a:spcAft>
                <a:spcPts val="0"/>
              </a:spcAft>
              <a:buNone/>
            </a:pPr>
            <a:r>
              <a:rPr lang="en" sz="1800">
                <a:solidFill>
                  <a:schemeClr val="dk1"/>
                </a:solidFill>
                <a:latin typeface="Roboto"/>
                <a:ea typeface="Roboto"/>
                <a:cs typeface="Roboto"/>
                <a:sym typeface="Roboto"/>
              </a:rPr>
              <a:t>How did the rise of the Taliban affect Afghan people?</a:t>
            </a:r>
            <a:endParaRPr sz="1800">
              <a:latin typeface="Roboto"/>
              <a:ea typeface="Roboto"/>
              <a:cs typeface="Roboto"/>
              <a:sym typeface="Roboto"/>
            </a:endParaRPr>
          </a:p>
        </p:txBody>
      </p:sp>
      <p:sp>
        <p:nvSpPr>
          <p:cNvPr id="85" name="Google Shape;85;p10"/>
          <p:cNvSpPr txBox="1"/>
          <p:nvPr>
            <p:ph idx="1" type="body"/>
          </p:nvPr>
        </p:nvSpPr>
        <p:spPr>
          <a:xfrm>
            <a:off x="801225" y="5331450"/>
            <a:ext cx="8063400" cy="15600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
        <p:nvSpPr>
          <p:cNvPr id="86" name="Google Shape;86;p10"/>
          <p:cNvSpPr txBox="1"/>
          <p:nvPr>
            <p:ph idx="2" type="body"/>
          </p:nvPr>
        </p:nvSpPr>
        <p:spPr>
          <a:xfrm>
            <a:off x="801225" y="2579025"/>
            <a:ext cx="8063400" cy="1635300"/>
          </a:xfrm>
          <a:prstGeom prst="rect">
            <a:avLst/>
          </a:prstGeom>
          <a:solidFill>
            <a:srgbClr val="D0E0E3"/>
          </a:solidFill>
          <a:ln cap="flat" cmpd="sng" w="19050">
            <a:solidFill>
              <a:srgbClr val="DD7E6B"/>
            </a:solidFill>
            <a:prstDash val="dot"/>
            <a:round/>
            <a:headEnd len="sm" w="sm" type="none"/>
            <a:tailEnd len="sm" w="sm" type="none"/>
          </a:ln>
        </p:spPr>
        <p:txBody>
          <a:bodyPr anchorCtr="0" anchor="t" bIns="107350" lIns="107350" spcFirstLastPara="1" rIns="107350" wrap="square" tIns="107350">
            <a:noAutofit/>
          </a:bodyPr>
          <a:lstStyle>
            <a:lvl1pPr indent="-330200" lvl="0" marL="457200" rtl="0">
              <a:spcBef>
                <a:spcPts val="0"/>
              </a:spcBef>
              <a:spcAft>
                <a:spcPts val="0"/>
              </a:spcAft>
              <a:buClr>
                <a:srgbClr val="000000"/>
              </a:buClr>
              <a:buSzPts val="1600"/>
              <a:buChar char="●"/>
              <a:defRPr sz="1600">
                <a:solidFill>
                  <a:srgbClr val="000000"/>
                </a:solidFill>
              </a:defRPr>
            </a:lvl1pPr>
            <a:lvl2pPr indent="-317500" lvl="1" marL="914400" rtl="0">
              <a:spcBef>
                <a:spcPts val="1900"/>
              </a:spcBef>
              <a:spcAft>
                <a:spcPts val="0"/>
              </a:spcAft>
              <a:buClr>
                <a:srgbClr val="000000"/>
              </a:buClr>
              <a:buSzPts val="1400"/>
              <a:buChar char="○"/>
              <a:defRPr sz="1400">
                <a:solidFill>
                  <a:srgbClr val="000000"/>
                </a:solidFill>
              </a:defRPr>
            </a:lvl2pPr>
            <a:lvl3pPr indent="-317500" lvl="2" marL="1371600" rtl="0">
              <a:spcBef>
                <a:spcPts val="1900"/>
              </a:spcBef>
              <a:spcAft>
                <a:spcPts val="0"/>
              </a:spcAft>
              <a:buClr>
                <a:srgbClr val="000000"/>
              </a:buClr>
              <a:buSzPts val="1400"/>
              <a:buChar char="■"/>
              <a:defRPr sz="1400">
                <a:solidFill>
                  <a:srgbClr val="000000"/>
                </a:solidFill>
              </a:defRPr>
            </a:lvl3pPr>
            <a:lvl4pPr indent="-317500" lvl="3" marL="1828800" rtl="0">
              <a:spcBef>
                <a:spcPts val="1900"/>
              </a:spcBef>
              <a:spcAft>
                <a:spcPts val="0"/>
              </a:spcAft>
              <a:buClr>
                <a:srgbClr val="000000"/>
              </a:buClr>
              <a:buSzPts val="1400"/>
              <a:buChar char="●"/>
              <a:defRPr sz="1400">
                <a:solidFill>
                  <a:srgbClr val="000000"/>
                </a:solidFill>
              </a:defRPr>
            </a:lvl4pPr>
            <a:lvl5pPr indent="-317500" lvl="4" marL="2286000" rtl="0">
              <a:spcBef>
                <a:spcPts val="1900"/>
              </a:spcBef>
              <a:spcAft>
                <a:spcPts val="0"/>
              </a:spcAft>
              <a:buClr>
                <a:srgbClr val="000000"/>
              </a:buClr>
              <a:buSzPts val="1400"/>
              <a:buChar char="○"/>
              <a:defRPr sz="1400">
                <a:solidFill>
                  <a:srgbClr val="000000"/>
                </a:solidFill>
              </a:defRPr>
            </a:lvl5pPr>
            <a:lvl6pPr indent="-317500" lvl="5" marL="2743200" rtl="0">
              <a:spcBef>
                <a:spcPts val="1900"/>
              </a:spcBef>
              <a:spcAft>
                <a:spcPts val="0"/>
              </a:spcAft>
              <a:buClr>
                <a:srgbClr val="000000"/>
              </a:buClr>
              <a:buSzPts val="1400"/>
              <a:buChar char="■"/>
              <a:defRPr sz="1400">
                <a:solidFill>
                  <a:srgbClr val="000000"/>
                </a:solidFill>
              </a:defRPr>
            </a:lvl6pPr>
            <a:lvl7pPr indent="-317500" lvl="6" marL="3200400" rtl="0">
              <a:spcBef>
                <a:spcPts val="1900"/>
              </a:spcBef>
              <a:spcAft>
                <a:spcPts val="0"/>
              </a:spcAft>
              <a:buClr>
                <a:srgbClr val="000000"/>
              </a:buClr>
              <a:buSzPts val="1400"/>
              <a:buChar char="●"/>
              <a:defRPr sz="1400">
                <a:solidFill>
                  <a:srgbClr val="000000"/>
                </a:solidFill>
              </a:defRPr>
            </a:lvl7pPr>
            <a:lvl8pPr indent="-317500" lvl="7" marL="3657600" rtl="0">
              <a:spcBef>
                <a:spcPts val="1900"/>
              </a:spcBef>
              <a:spcAft>
                <a:spcPts val="0"/>
              </a:spcAft>
              <a:buClr>
                <a:srgbClr val="000000"/>
              </a:buClr>
              <a:buSzPts val="1400"/>
              <a:buChar char="○"/>
              <a:defRPr sz="1400">
                <a:solidFill>
                  <a:srgbClr val="000000"/>
                </a:solidFill>
              </a:defRPr>
            </a:lvl8pPr>
            <a:lvl9pPr indent="-317500" lvl="8" marL="4114800" rtl="0">
              <a:spcBef>
                <a:spcPts val="1900"/>
              </a:spcBef>
              <a:spcAft>
                <a:spcPts val="1900"/>
              </a:spcAft>
              <a:buClr>
                <a:srgbClr val="000000"/>
              </a:buClr>
              <a:buSzPts val="1400"/>
              <a:buChar char="■"/>
              <a:defRPr sz="14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1.gif"/><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theme" Target="../theme/theme2.xml"/><Relationship Id="rId14" Type="http://schemas.openxmlformats.org/officeDocument/2006/relationships/slideLayout" Target="../slideLayouts/slideLayout1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27285" y="1639076"/>
            <a:ext cx="8946600" cy="4858800"/>
          </a:xfrm>
          <a:prstGeom prst="rect">
            <a:avLst/>
          </a:prstGeom>
          <a:solidFill>
            <a:srgbClr val="D9D9D9"/>
          </a:solidFill>
          <a:ln cap="flat" cmpd="sng" w="9525">
            <a:solidFill>
              <a:srgbClr val="000000"/>
            </a:solidFill>
            <a:prstDash val="solid"/>
            <a:round/>
            <a:headEnd len="sm" w="sm" type="none"/>
            <a:tailEnd len="sm" w="sm" type="none"/>
          </a:ln>
        </p:spPr>
        <p:txBody>
          <a:bodyPr anchorCtr="0" anchor="t" bIns="107350" lIns="107350" spcFirstLastPara="1" rIns="107350" wrap="square" tIns="107350">
            <a:noAutofit/>
          </a:bodyPr>
          <a:lstStyle>
            <a:lvl1pPr indent="-361950" lvl="0" marL="457200">
              <a:lnSpc>
                <a:spcPct val="115000"/>
              </a:lnSpc>
              <a:spcBef>
                <a:spcPts val="0"/>
              </a:spcBef>
              <a:spcAft>
                <a:spcPts val="0"/>
              </a:spcAft>
              <a:buSzPts val="2100"/>
              <a:buFont typeface="Roboto"/>
              <a:buChar char="●"/>
              <a:defRPr sz="2100">
                <a:latin typeface="Roboto"/>
                <a:ea typeface="Roboto"/>
                <a:cs typeface="Roboto"/>
                <a:sym typeface="Roboto"/>
              </a:defRPr>
            </a:lvl1pPr>
            <a:lvl2pPr indent="-330200" lvl="1" marL="914400">
              <a:lnSpc>
                <a:spcPct val="115000"/>
              </a:lnSpc>
              <a:spcBef>
                <a:spcPts val="1900"/>
              </a:spcBef>
              <a:spcAft>
                <a:spcPts val="0"/>
              </a:spcAft>
              <a:buSzPts val="1600"/>
              <a:buFont typeface="Roboto"/>
              <a:buChar char="○"/>
              <a:defRPr sz="1600">
                <a:latin typeface="Roboto"/>
                <a:ea typeface="Roboto"/>
                <a:cs typeface="Roboto"/>
                <a:sym typeface="Roboto"/>
              </a:defRPr>
            </a:lvl2pPr>
            <a:lvl3pPr indent="-330200" lvl="2" marL="1371600">
              <a:lnSpc>
                <a:spcPct val="115000"/>
              </a:lnSpc>
              <a:spcBef>
                <a:spcPts val="1900"/>
              </a:spcBef>
              <a:spcAft>
                <a:spcPts val="0"/>
              </a:spcAft>
              <a:buSzPts val="1600"/>
              <a:buFont typeface="Roboto"/>
              <a:buChar char="■"/>
              <a:defRPr sz="1600">
                <a:latin typeface="Roboto"/>
                <a:ea typeface="Roboto"/>
                <a:cs typeface="Roboto"/>
                <a:sym typeface="Roboto"/>
              </a:defRPr>
            </a:lvl3pPr>
            <a:lvl4pPr indent="-330200" lvl="3" marL="1828800">
              <a:lnSpc>
                <a:spcPct val="115000"/>
              </a:lnSpc>
              <a:spcBef>
                <a:spcPts val="1900"/>
              </a:spcBef>
              <a:spcAft>
                <a:spcPts val="0"/>
              </a:spcAft>
              <a:buSzPts val="1600"/>
              <a:buFont typeface="Roboto"/>
              <a:buChar char="●"/>
              <a:defRPr sz="1600">
                <a:latin typeface="Roboto"/>
                <a:ea typeface="Roboto"/>
                <a:cs typeface="Roboto"/>
                <a:sym typeface="Roboto"/>
              </a:defRPr>
            </a:lvl4pPr>
            <a:lvl5pPr indent="-330200" lvl="4" marL="2286000">
              <a:lnSpc>
                <a:spcPct val="115000"/>
              </a:lnSpc>
              <a:spcBef>
                <a:spcPts val="1900"/>
              </a:spcBef>
              <a:spcAft>
                <a:spcPts val="0"/>
              </a:spcAft>
              <a:buSzPts val="1600"/>
              <a:buFont typeface="Roboto"/>
              <a:buChar char="○"/>
              <a:defRPr sz="1600">
                <a:latin typeface="Roboto"/>
                <a:ea typeface="Roboto"/>
                <a:cs typeface="Roboto"/>
                <a:sym typeface="Roboto"/>
              </a:defRPr>
            </a:lvl5pPr>
            <a:lvl6pPr indent="-330200" lvl="5" marL="2743200">
              <a:lnSpc>
                <a:spcPct val="115000"/>
              </a:lnSpc>
              <a:spcBef>
                <a:spcPts val="1900"/>
              </a:spcBef>
              <a:spcAft>
                <a:spcPts val="0"/>
              </a:spcAft>
              <a:buSzPts val="1600"/>
              <a:buFont typeface="Roboto"/>
              <a:buChar char="■"/>
              <a:defRPr sz="1600">
                <a:latin typeface="Roboto"/>
                <a:ea typeface="Roboto"/>
                <a:cs typeface="Roboto"/>
                <a:sym typeface="Roboto"/>
              </a:defRPr>
            </a:lvl6pPr>
            <a:lvl7pPr indent="-330200" lvl="6" marL="3200400">
              <a:lnSpc>
                <a:spcPct val="115000"/>
              </a:lnSpc>
              <a:spcBef>
                <a:spcPts val="1900"/>
              </a:spcBef>
              <a:spcAft>
                <a:spcPts val="0"/>
              </a:spcAft>
              <a:buSzPts val="1600"/>
              <a:buFont typeface="Roboto"/>
              <a:buChar char="●"/>
              <a:defRPr sz="1600">
                <a:latin typeface="Roboto"/>
                <a:ea typeface="Roboto"/>
                <a:cs typeface="Roboto"/>
                <a:sym typeface="Roboto"/>
              </a:defRPr>
            </a:lvl7pPr>
            <a:lvl8pPr indent="-330200" lvl="7" marL="3657600">
              <a:lnSpc>
                <a:spcPct val="115000"/>
              </a:lnSpc>
              <a:spcBef>
                <a:spcPts val="1900"/>
              </a:spcBef>
              <a:spcAft>
                <a:spcPts val="0"/>
              </a:spcAft>
              <a:buSzPts val="1600"/>
              <a:buFont typeface="Roboto"/>
              <a:buChar char="○"/>
              <a:defRPr sz="1600">
                <a:latin typeface="Roboto"/>
                <a:ea typeface="Roboto"/>
                <a:cs typeface="Roboto"/>
                <a:sym typeface="Roboto"/>
              </a:defRPr>
            </a:lvl8pPr>
            <a:lvl9pPr indent="-330200" lvl="8" marL="4114800">
              <a:lnSpc>
                <a:spcPct val="115000"/>
              </a:lnSpc>
              <a:spcBef>
                <a:spcPts val="1900"/>
              </a:spcBef>
              <a:spcAft>
                <a:spcPts val="1900"/>
              </a:spcAft>
              <a:buSzPts val="1600"/>
              <a:buFont typeface="Roboto"/>
              <a:buChar char="■"/>
              <a:defRPr sz="1600">
                <a:latin typeface="Roboto"/>
                <a:ea typeface="Roboto"/>
                <a:cs typeface="Roboto"/>
                <a:sym typeface="Roboto"/>
              </a:defRPr>
            </a:lvl9pPr>
          </a:lstStyle>
          <a:p/>
        </p:txBody>
      </p:sp>
      <p:sp>
        <p:nvSpPr>
          <p:cNvPr id="7" name="Google Shape;7;p1"/>
          <p:cNvSpPr txBox="1"/>
          <p:nvPr>
            <p:ph idx="12" type="sldNum"/>
          </p:nvPr>
        </p:nvSpPr>
        <p:spPr>
          <a:xfrm>
            <a:off x="8896081" y="6632131"/>
            <a:ext cx="576000" cy="559800"/>
          </a:xfrm>
          <a:prstGeom prst="rect">
            <a:avLst/>
          </a:prstGeom>
          <a:noFill/>
          <a:ln>
            <a:noFill/>
          </a:ln>
        </p:spPr>
        <p:txBody>
          <a:bodyPr anchorCtr="0" anchor="ctr" bIns="107350" lIns="107350" spcFirstLastPara="1" rIns="107350" wrap="square" tIns="10735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8" name="Google Shape;8;p1"/>
          <p:cNvSpPr/>
          <p:nvPr/>
        </p:nvSpPr>
        <p:spPr>
          <a:xfrm>
            <a:off x="100" y="-9500"/>
            <a:ext cx="9601200" cy="728100"/>
          </a:xfrm>
          <a:prstGeom prst="rect">
            <a:avLst/>
          </a:prstGeom>
          <a:solidFill>
            <a:srgbClr val="DEEB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txBox="1"/>
          <p:nvPr/>
        </p:nvSpPr>
        <p:spPr>
          <a:xfrm>
            <a:off x="118725" y="7226700"/>
            <a:ext cx="8016000" cy="885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 sz="500">
                <a:latin typeface="Roboto"/>
                <a:ea typeface="Roboto"/>
                <a:cs typeface="Roboto"/>
                <a:sym typeface="Roboto"/>
              </a:rPr>
              <a:t>©2021 by Scholastic Inc. All rights reserved. Permission granted to teachers and subscribers to make copies of this file to distribute to their students. Scholastic is not responsible for any edits to these materials made by educators or their students.</a:t>
            </a:r>
            <a:endParaRPr sz="500">
              <a:latin typeface="Roboto"/>
              <a:ea typeface="Roboto"/>
              <a:cs typeface="Roboto"/>
              <a:sym typeface="Roboto"/>
            </a:endParaRPr>
          </a:p>
          <a:p>
            <a:pPr indent="0" lvl="0" marL="0" rtl="0" algn="l">
              <a:spcBef>
                <a:spcPts val="0"/>
              </a:spcBef>
              <a:spcAft>
                <a:spcPts val="0"/>
              </a:spcAft>
              <a:buNone/>
            </a:pPr>
            <a:r>
              <a:t/>
            </a:r>
            <a:endParaRPr sz="400">
              <a:latin typeface="Roboto"/>
              <a:ea typeface="Roboto"/>
              <a:cs typeface="Roboto"/>
              <a:sym typeface="Roboto"/>
            </a:endParaRPr>
          </a:p>
        </p:txBody>
      </p:sp>
      <p:pic>
        <p:nvPicPr>
          <p:cNvPr id="10" name="Google Shape;10;p1"/>
          <p:cNvPicPr preferRelativeResize="0"/>
          <p:nvPr/>
        </p:nvPicPr>
        <p:blipFill>
          <a:blip r:embed="rId1">
            <a:alphaModFix/>
          </a:blip>
          <a:stretch>
            <a:fillRect/>
          </a:stretch>
        </p:blipFill>
        <p:spPr>
          <a:xfrm>
            <a:off x="225750" y="112750"/>
            <a:ext cx="1239850" cy="153925"/>
          </a:xfrm>
          <a:prstGeom prst="rect">
            <a:avLst/>
          </a:prstGeom>
          <a:noFill/>
          <a:ln>
            <a:noFill/>
          </a:ln>
        </p:spPr>
      </p:pic>
      <p:pic>
        <p:nvPicPr>
          <p:cNvPr id="11" name="Google Shape;11;p1"/>
          <p:cNvPicPr preferRelativeResize="0"/>
          <p:nvPr/>
        </p:nvPicPr>
        <p:blipFill>
          <a:blip r:embed="rId2">
            <a:alphaModFix/>
          </a:blip>
          <a:stretch>
            <a:fillRect/>
          </a:stretch>
        </p:blipFill>
        <p:spPr>
          <a:xfrm>
            <a:off x="52700" y="225325"/>
            <a:ext cx="2395925" cy="4932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junior.scholastic.com/content/dam/classroom-magazines/junior-scholastic/issues/2020-21/011821/learning-to-skate-in-a-war-zone-2/JS-011821-Skateistan-MapSkill.pdf" TargetMode="External"/><Relationship Id="rId4" Type="http://schemas.openxmlformats.org/officeDocument/2006/relationships/hyperlink" Target="https://junior.scholastic.com/issues/2020-21/011821/learning-to-skate-in-a-war-zone.html" TargetMode="External"/><Relationship Id="rId5" Type="http://schemas.openxmlformats.org/officeDocument/2006/relationships/hyperlink" Target="https://www.youtube.com/watch?v=ILmuqWCe2Yc" TargetMode="External"/><Relationship Id="rId6" Type="http://schemas.openxmlformats.org/officeDocument/2006/relationships/hyperlink" Target="https://www.skateistan.org/what-we-d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4.xml"/><Relationship Id="rId4" Type="http://schemas.openxmlformats.org/officeDocument/2006/relationships/slide" Target="/ppt/slides/slide5.xml"/><Relationship Id="rId5" Type="http://schemas.openxmlformats.org/officeDocument/2006/relationships/slide" Target="/ppt/slides/slide7.xml"/><Relationship Id="rId6" Type="http://schemas.openxmlformats.org/officeDocument/2006/relationships/slide" Target="/ppt/slides/slide10.xml"/><Relationship Id="rId7" Type="http://schemas.openxmlformats.org/officeDocument/2006/relationships/slide" Target="/ppt/slid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s://junior.scholastic.com/content/dam/classroom-magazines/junior-scholastic/pages/world-affairs-atla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junior.scholastic.com/issues/2020-21/011821/learning-to-skate-in-a-war-zone.html?share-brightcove=621334629900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hyperlink" Target="https://junior.scholastic.com/content/dam/classroom-magazines/junior-scholastic/issues/2020-21/011821/learning-to-skate-in-a-war-zone-2/JS-011821-Skateistan-WTK.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s://junior.scholastic.com/issues/2020-21/011821/learning-to-skate-in-a-war-zon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5" name="Shape 175"/>
        <p:cNvGrpSpPr/>
        <p:nvPr/>
      </p:nvGrpSpPr>
      <p:grpSpPr>
        <a:xfrm>
          <a:off x="0" y="0"/>
          <a:ext cx="0" cy="0"/>
          <a:chOff x="0" y="0"/>
          <a:chExt cx="0" cy="0"/>
        </a:xfrm>
      </p:grpSpPr>
      <p:sp>
        <p:nvSpPr>
          <p:cNvPr id="176" name="Google Shape;176;p23">
            <a:hlinkClick r:id="rId3"/>
          </p:cNvPr>
          <p:cNvSpPr/>
          <p:nvPr/>
        </p:nvSpPr>
        <p:spPr>
          <a:xfrm>
            <a:off x="4924550" y="18669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a:hlinkClick r:id="rId4"/>
          </p:cNvPr>
          <p:cNvSpPr/>
          <p:nvPr/>
        </p:nvSpPr>
        <p:spPr>
          <a:xfrm>
            <a:off x="712275"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a:hlinkClick r:id="rId5"/>
          </p:cNvPr>
          <p:cNvSpPr/>
          <p:nvPr/>
        </p:nvSpPr>
        <p:spPr>
          <a:xfrm>
            <a:off x="4924550" y="4019700"/>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a:hlinkClick r:id="rId6"/>
          </p:cNvPr>
          <p:cNvSpPr/>
          <p:nvPr/>
        </p:nvSpPr>
        <p:spPr>
          <a:xfrm>
            <a:off x="788475" y="1866888"/>
            <a:ext cx="3794400" cy="47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83" name="Shape 183"/>
        <p:cNvGrpSpPr/>
        <p:nvPr/>
      </p:nvGrpSpPr>
      <p:grpSpPr>
        <a:xfrm>
          <a:off x="0" y="0"/>
          <a:ext cx="0" cy="0"/>
          <a:chOff x="0" y="0"/>
          <a:chExt cx="0" cy="0"/>
        </a:xfrm>
      </p:grpSpPr>
      <p:sp>
        <p:nvSpPr>
          <p:cNvPr id="184" name="Google Shape;184;p24"/>
          <p:cNvSpPr txBox="1"/>
          <p:nvPr>
            <p:ph idx="1" type="body"/>
          </p:nvPr>
        </p:nvSpPr>
        <p:spPr>
          <a:xfrm>
            <a:off x="768975" y="1865225"/>
            <a:ext cx="8063400" cy="4450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85" name="Google Shape;185;p24"/>
          <p:cNvSpPr txBox="1"/>
          <p:nvPr>
            <p:ph idx="1" type="body"/>
          </p:nvPr>
        </p:nvSpPr>
        <p:spPr>
          <a:xfrm>
            <a:off x="7430100" y="753750"/>
            <a:ext cx="773700" cy="563700"/>
          </a:xfrm>
          <a:prstGeom prst="rect">
            <a:avLst/>
          </a:prstGeom>
        </p:spPr>
        <p:txBody>
          <a:bodyPr anchorCtr="0" anchor="ctr" bIns="107350" lIns="107350" spcFirstLastPara="1" rIns="107350" wrap="square" tIns="107350">
            <a:noAutofit/>
          </a:bodyPr>
          <a:lstStyle/>
          <a:p>
            <a:pPr indent="0" lvl="0" marL="0" rtl="0" algn="l">
              <a:spcBef>
                <a:spcPts val="0"/>
              </a:spcBef>
              <a:spcAft>
                <a:spcPts val="1900"/>
              </a:spcAft>
              <a:buNone/>
            </a:pPr>
            <a:r>
              <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5"/>
          <p:cNvSpPr txBox="1"/>
          <p:nvPr>
            <p:ph idx="4294967295" type="body"/>
          </p:nvPr>
        </p:nvSpPr>
        <p:spPr>
          <a:xfrm>
            <a:off x="3429757" y="184825"/>
            <a:ext cx="4098900" cy="379200"/>
          </a:xfrm>
          <a:prstGeom prst="rect">
            <a:avLst/>
          </a:prstGeom>
          <a:solidFill>
            <a:srgbClr val="D0E0E3"/>
          </a:solidFill>
          <a:ln>
            <a:noFill/>
          </a:ln>
        </p:spPr>
        <p:txBody>
          <a:bodyPr anchorCtr="0" anchor="t" bIns="91425" lIns="91425" spcFirstLastPara="1" rIns="91425" wrap="square" tIns="45700">
            <a:noAutofit/>
          </a:bodyPr>
          <a:lstStyle/>
          <a:p>
            <a:pPr indent="0" lvl="0" marL="0" rtl="0" algn="l">
              <a:spcBef>
                <a:spcPts val="0"/>
              </a:spcBef>
              <a:spcAft>
                <a:spcPts val="1900"/>
              </a:spcAft>
              <a:buNone/>
            </a:pPr>
            <a:r>
              <a:t/>
            </a:r>
            <a:endParaRPr sz="1600"/>
          </a:p>
        </p:txBody>
      </p:sp>
      <p:sp>
        <p:nvSpPr>
          <p:cNvPr id="122" name="Google Shape;122;p15">
            <a:hlinkClick action="ppaction://hlinkshowjump?jump=nextslide"/>
          </p:cNvPr>
          <p:cNvSpPr/>
          <p:nvPr/>
        </p:nvSpPr>
        <p:spPr>
          <a:xfrm>
            <a:off x="279300" y="16612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a:hlinkClick action="ppaction://hlinksldjump" r:id="rId3"/>
          </p:cNvPr>
          <p:cNvSpPr/>
          <p:nvPr/>
        </p:nvSpPr>
        <p:spPr>
          <a:xfrm>
            <a:off x="279300" y="24731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a:hlinkClick action="ppaction://hlinksldjump" r:id="rId4"/>
          </p:cNvPr>
          <p:cNvSpPr/>
          <p:nvPr/>
        </p:nvSpPr>
        <p:spPr>
          <a:xfrm>
            <a:off x="279300" y="32850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a:hlinkClick action="ppaction://hlinksldjump" r:id="rId5"/>
          </p:cNvPr>
          <p:cNvSpPr/>
          <p:nvPr/>
        </p:nvSpPr>
        <p:spPr>
          <a:xfrm>
            <a:off x="279300" y="49088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a:hlinkClick action="ppaction://hlinksldjump" r:id="rId6"/>
          </p:cNvPr>
          <p:cNvSpPr/>
          <p:nvPr/>
        </p:nvSpPr>
        <p:spPr>
          <a:xfrm>
            <a:off x="279300" y="57207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a:hlinkClick action="ppaction://hlinksldjump" r:id="rId7"/>
          </p:cNvPr>
          <p:cNvSpPr/>
          <p:nvPr/>
        </p:nvSpPr>
        <p:spPr>
          <a:xfrm>
            <a:off x="279300" y="4096950"/>
            <a:ext cx="2322600" cy="55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idx="1" type="body"/>
          </p:nvPr>
        </p:nvSpPr>
        <p:spPr>
          <a:xfrm>
            <a:off x="849750" y="3652825"/>
            <a:ext cx="7939500" cy="30165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33" name="Google Shape;133;p16">
            <a:hlinkClick r:id="rId3"/>
          </p:cNvPr>
          <p:cNvSpPr/>
          <p:nvPr/>
        </p:nvSpPr>
        <p:spPr>
          <a:xfrm>
            <a:off x="716250" y="2022350"/>
            <a:ext cx="4529100" cy="1074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7">
            <a:hlinkClick r:id="rId3"/>
          </p:cNvPr>
          <p:cNvSpPr/>
          <p:nvPr/>
        </p:nvSpPr>
        <p:spPr>
          <a:xfrm>
            <a:off x="4858375" y="1895950"/>
            <a:ext cx="4020900" cy="225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txBox="1"/>
          <p:nvPr>
            <p:ph idx="1" type="body"/>
          </p:nvPr>
        </p:nvSpPr>
        <p:spPr>
          <a:xfrm>
            <a:off x="695275" y="4937350"/>
            <a:ext cx="8041200" cy="21018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8">
            <a:hlinkClick r:id="rId3"/>
          </p:cNvPr>
          <p:cNvSpPr/>
          <p:nvPr/>
        </p:nvSpPr>
        <p:spPr>
          <a:xfrm>
            <a:off x="6462725" y="939900"/>
            <a:ext cx="1420800" cy="14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8"/>
          <p:cNvSpPr/>
          <p:nvPr/>
        </p:nvSpPr>
        <p:spPr>
          <a:xfrm>
            <a:off x="1210200" y="26012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solidFill>
                  <a:schemeClr val="dk1"/>
                </a:solidFill>
                <a:latin typeface="Roboto"/>
                <a:ea typeface="Roboto"/>
                <a:cs typeface="Roboto"/>
                <a:sym typeface="Roboto"/>
              </a:rPr>
              <a:t>extremist</a:t>
            </a:r>
            <a:endParaRPr b="1" sz="1800">
              <a:latin typeface="Roboto"/>
              <a:ea typeface="Roboto"/>
              <a:cs typeface="Roboto"/>
              <a:sym typeface="Roboto"/>
            </a:endParaRPr>
          </a:p>
        </p:txBody>
      </p:sp>
      <p:sp>
        <p:nvSpPr>
          <p:cNvPr id="146" name="Google Shape;146;p18"/>
          <p:cNvSpPr/>
          <p:nvPr/>
        </p:nvSpPr>
        <p:spPr>
          <a:xfrm>
            <a:off x="3091000" y="26012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invest</a:t>
            </a:r>
            <a:endParaRPr b="1" sz="1800">
              <a:latin typeface="Roboto"/>
              <a:ea typeface="Roboto"/>
              <a:cs typeface="Roboto"/>
              <a:sym typeface="Roboto"/>
            </a:endParaRPr>
          </a:p>
        </p:txBody>
      </p:sp>
      <p:sp>
        <p:nvSpPr>
          <p:cNvPr id="147" name="Google Shape;147;p18"/>
          <p:cNvSpPr/>
          <p:nvPr/>
        </p:nvSpPr>
        <p:spPr>
          <a:xfrm>
            <a:off x="4971800" y="26012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resilience</a:t>
            </a:r>
            <a:endParaRPr b="1" sz="1800">
              <a:latin typeface="Roboto"/>
              <a:ea typeface="Roboto"/>
              <a:cs typeface="Roboto"/>
              <a:sym typeface="Roboto"/>
            </a:endParaRPr>
          </a:p>
        </p:txBody>
      </p:sp>
      <p:sp>
        <p:nvSpPr>
          <p:cNvPr id="148" name="Google Shape;148;p18"/>
          <p:cNvSpPr/>
          <p:nvPr/>
        </p:nvSpPr>
        <p:spPr>
          <a:xfrm>
            <a:off x="6852600" y="2601225"/>
            <a:ext cx="1538400" cy="670200"/>
          </a:xfrm>
          <a:prstGeom prst="rect">
            <a:avLst/>
          </a:prstGeom>
          <a:solidFill>
            <a:srgbClr val="D0E0E3"/>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terrorist</a:t>
            </a:r>
            <a:endParaRPr b="1" sz="1800">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9">
            <a:hlinkClick r:id="rId3"/>
          </p:cNvPr>
          <p:cNvSpPr/>
          <p:nvPr/>
        </p:nvSpPr>
        <p:spPr>
          <a:xfrm>
            <a:off x="3300575" y="1828800"/>
            <a:ext cx="5614200" cy="3868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59" name="Google Shape;159;p20"/>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65" name="Google Shape;165;p21"/>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2"/>
          <p:cNvSpPr txBox="1"/>
          <p:nvPr>
            <p:ph idx="1" type="body"/>
          </p:nvPr>
        </p:nvSpPr>
        <p:spPr>
          <a:xfrm>
            <a:off x="801225" y="5331450"/>
            <a:ext cx="8063400" cy="15600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
        <p:nvSpPr>
          <p:cNvPr id="171" name="Google Shape;171;p22"/>
          <p:cNvSpPr txBox="1"/>
          <p:nvPr>
            <p:ph idx="2" type="body"/>
          </p:nvPr>
        </p:nvSpPr>
        <p:spPr>
          <a:xfrm>
            <a:off x="801225" y="2579025"/>
            <a:ext cx="8063400" cy="1635300"/>
          </a:xfrm>
          <a:prstGeom prst="rect">
            <a:avLst/>
          </a:prstGeom>
        </p:spPr>
        <p:txBody>
          <a:bodyPr anchorCtr="0" anchor="t" bIns="107350" lIns="107350" spcFirstLastPara="1" rIns="107350" wrap="square" tIns="107350">
            <a:noAutofit/>
          </a:bodyPr>
          <a:lstStyle/>
          <a:p>
            <a:pPr indent="0" lvl="0" marL="0" rtl="0" algn="l">
              <a:spcBef>
                <a:spcPts val="0"/>
              </a:spcBef>
              <a:spcAft>
                <a:spcPts val="19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